
<file path=[Content_Types].xml><?xml version="1.0" encoding="utf-8"?>
<Types xmlns="http://schemas.openxmlformats.org/package/2006/content-types">
  <Default Extension="png" ContentType="image/png"/>
  <Default Extension="wmf" ContentType="image/x-wmf"/>
  <Default Extension="wma" ContentType="audio/x-ms-wma"/>
  <Default Extension="rels" ContentType="application/vnd.openxmlformats-package.relationships+xml"/>
  <Default Extension="jpeg" ContentType="image/jpeg"/>
  <Default Extension="xml" ContentType="application/xml"/>
  <Override PartName="/ppt/presentation.xml" ContentType="application/vnd.openxmlformats-officedocument.presentationml.presentation.main+xml"/>
  <Override PartName="/ppt/slides/slide18.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21.xml" ContentType="application/vnd.openxmlformats-officedocument.presentationml.slide+xml"/>
  <Override PartName="/ppt/slides/slide25.xml" ContentType="application/vnd.openxmlformats-officedocument.presentationml.slide+xml"/>
  <Override PartName="/ppt/slides/slide15.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22.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23.xml" ContentType="application/vnd.openxmlformats-officedocument.presentationml.slide+xml"/>
  <Override PartName="/ppt/slides/slide26.xml" ContentType="application/vnd.openxmlformats-officedocument.presentationml.slide+xml"/>
  <Override PartName="/ppt/slides/slide6.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Slides/notesSlide23.xml" ContentType="application/vnd.openxmlformats-officedocument.presentationml.notesSlide+xml"/>
  <Override PartName="/ppt/notesSlides/notesSlide25.xml" ContentType="application/vnd.openxmlformats-officedocument.presentationml.notesSlide+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Masters/slideMaster3.xml" ContentType="application/vnd.openxmlformats-officedocument.presentationml.slideMaster+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26.xml" ContentType="application/vnd.openxmlformats-officedocument.presentationml.notesSlide+xml"/>
  <Override PartName="/ppt/notesMasters/notesMaster1.xml" ContentType="application/vnd.openxmlformats-officedocument.presentationml.notesMaster+xml"/>
  <Override PartName="/ppt/theme/theme4.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0"/>
  </p:notesMasterIdLst>
  <p:sldIdLst>
    <p:sldId id="256" r:id="rId4"/>
    <p:sldId id="257" r:id="rId5"/>
    <p:sldId id="258" r:id="rId6"/>
    <p:sldId id="274" r:id="rId7"/>
    <p:sldId id="259" r:id="rId8"/>
    <p:sldId id="261" r:id="rId9"/>
    <p:sldId id="262" r:id="rId10"/>
    <p:sldId id="271" r:id="rId11"/>
    <p:sldId id="275" r:id="rId12"/>
    <p:sldId id="278" r:id="rId13"/>
    <p:sldId id="277" r:id="rId14"/>
    <p:sldId id="276" r:id="rId15"/>
    <p:sldId id="279" r:id="rId16"/>
    <p:sldId id="280" r:id="rId17"/>
    <p:sldId id="281" r:id="rId18"/>
    <p:sldId id="267" r:id="rId19"/>
    <p:sldId id="264" r:id="rId20"/>
    <p:sldId id="265" r:id="rId21"/>
    <p:sldId id="266" r:id="rId22"/>
    <p:sldId id="268" r:id="rId23"/>
    <p:sldId id="269" r:id="rId24"/>
    <p:sldId id="270" r:id="rId25"/>
    <p:sldId id="282" r:id="rId26"/>
    <p:sldId id="263" r:id="rId27"/>
    <p:sldId id="272" r:id="rId28"/>
    <p:sldId id="273"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3F3F3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014" autoAdjust="0"/>
  </p:normalViewPr>
  <p:slideViewPr>
    <p:cSldViewPr>
      <p:cViewPr>
        <p:scale>
          <a:sx n="60" d="100"/>
          <a:sy n="60" d="100"/>
        </p:scale>
        <p:origin x="-1254" y="-61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customXml" Target="../customXml/item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54A606B-CA74-4834-BB79-114E0A070111}" type="datetimeFigureOut">
              <a:rPr lang="en-US" smtClean="0"/>
              <a:pPr/>
              <a:t>12/16/2014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BF0BA17-F5DB-46E3-A56B-3D6CF5550715}" type="slidenum">
              <a:rPr lang="en-US" smtClean="0"/>
              <a:pPr/>
              <a:t>‹#›</a:t>
            </a:fld>
            <a:endParaRPr lang="en-US"/>
          </a:p>
        </p:txBody>
      </p:sp>
    </p:spTree>
    <p:extLst>
      <p:ext uri="{BB962C8B-B14F-4D97-AF65-F5344CB8AC3E}">
        <p14:creationId xmlns:p14="http://schemas.microsoft.com/office/powerpoint/2010/main" xmlns="" val="420754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uknowledge.uky.edu/frontiersinphssr/vol2/iss1/7/"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a:t>
            </a:r>
            <a:r>
              <a:rPr lang="en-US" baseline="0" dirty="0" smtClean="0"/>
              <a:t>  My name is Lorie Wayne Chesnut and this is a brief orientation to network analysis in MCH Practice.   I am an Assistant Professor here at the University of Kentucky College of Public Health and have been a maternal and child health professional for about twenty years.   Prior to my work here at the University of Kentucky in the Department of Epidemiology, I worked for the Kentucky Department for Public Health in a variety of programs, including the Title V MCH Block Grant.   So I have a long history in the field and a practical view of the needs of state and local public health professionals.   </a:t>
            </a:r>
          </a:p>
          <a:p>
            <a:endParaRPr lang="en-US" baseline="0" dirty="0" smtClean="0"/>
          </a:p>
          <a:p>
            <a:r>
              <a:rPr lang="en-US" baseline="0" dirty="0" smtClean="0"/>
              <a:t> I would like to acknowledge that this presentation was developed for the National MCH Workforce Development Center and was funded by a cooperative agreement with the Health Resources and Services Administration, Maternal and Child Health Bureau.  </a:t>
            </a:r>
            <a:endParaRPr lang="en-US" dirty="0"/>
          </a:p>
        </p:txBody>
      </p:sp>
      <p:sp>
        <p:nvSpPr>
          <p:cNvPr id="4" name="Slide Number Placeholder 3"/>
          <p:cNvSpPr>
            <a:spLocks noGrp="1"/>
          </p:cNvSpPr>
          <p:nvPr>
            <p:ph type="sldNum" sz="quarter" idx="10"/>
          </p:nvPr>
        </p:nvSpPr>
        <p:spPr/>
        <p:txBody>
          <a:bodyPr/>
          <a:lstStyle/>
          <a:p>
            <a:fld id="{9BF0BA17-F5DB-46E3-A56B-3D6CF5550715}" type="slidenum">
              <a:rPr lang="en-US" smtClean="0"/>
              <a:pPr/>
              <a:t>1</a:t>
            </a:fld>
            <a:endParaRPr lang="en-US"/>
          </a:p>
        </p:txBody>
      </p:sp>
    </p:spTree>
    <p:extLst>
      <p:ext uri="{BB962C8B-B14F-4D97-AF65-F5344CB8AC3E}">
        <p14:creationId xmlns:p14="http://schemas.microsoft.com/office/powerpoint/2010/main" xmlns="" val="1117995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Who is at the center of the network?  One or more organizations?   Should someone be at the center who is not?  Central position frequently represents power in a network, controlling resources and information.   </a:t>
            </a:r>
          </a:p>
          <a:p>
            <a:endParaRPr lang="en-US" sz="800" dirty="0"/>
          </a:p>
          <a:p>
            <a:r>
              <a:rPr lang="en-US" dirty="0"/>
              <a:t>Who is least central?   If someone falls on the </a:t>
            </a:r>
            <a:r>
              <a:rPr lang="en-US" i="1" dirty="0"/>
              <a:t>perimeter</a:t>
            </a:r>
            <a:r>
              <a:rPr lang="en-US" dirty="0"/>
              <a:t> of your network but hold a critical role in the network, the reason for this should be </a:t>
            </a:r>
            <a:r>
              <a:rPr lang="en-US" dirty="0" smtClean="0"/>
              <a:t>examined.    </a:t>
            </a:r>
            <a:endParaRPr lang="en-US" dirty="0"/>
          </a:p>
          <a:p>
            <a:endParaRPr lang="en-US" dirty="0"/>
          </a:p>
          <a:p>
            <a:r>
              <a:rPr lang="en-US" dirty="0"/>
              <a:t>For a concise overview of Centrality, see “The Use of Network Analysis to Strengthen Community Partnerships” by Provan and colleagues.   </a:t>
            </a:r>
          </a:p>
          <a:p>
            <a:endParaRPr lang="en-US" baseline="0" dirty="0" smtClean="0"/>
          </a:p>
        </p:txBody>
      </p:sp>
      <p:sp>
        <p:nvSpPr>
          <p:cNvPr id="4" name="Slide Number Placeholder 3"/>
          <p:cNvSpPr>
            <a:spLocks noGrp="1"/>
          </p:cNvSpPr>
          <p:nvPr>
            <p:ph type="sldNum" sz="quarter" idx="10"/>
          </p:nvPr>
        </p:nvSpPr>
        <p:spPr/>
        <p:txBody>
          <a:bodyPr/>
          <a:lstStyle/>
          <a:p>
            <a:fld id="{9BF0BA17-F5DB-46E3-A56B-3D6CF5550715}" type="slidenum">
              <a:rPr lang="en-US" smtClean="0"/>
              <a:pPr/>
              <a:t>10</a:t>
            </a:fld>
            <a:endParaRPr lang="en-US"/>
          </a:p>
        </p:txBody>
      </p:sp>
    </p:spTree>
    <p:extLst>
      <p:ext uri="{BB962C8B-B14F-4D97-AF65-F5344CB8AC3E}">
        <p14:creationId xmlns:p14="http://schemas.microsoft.com/office/powerpoint/2010/main" xmlns="" val="280458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Who is strongly linked and where are weak or fragile links?   Weak or fragile links can easily be broken. </a:t>
            </a:r>
          </a:p>
          <a:p>
            <a:endParaRPr lang="en-US" sz="800" dirty="0"/>
          </a:p>
          <a:p>
            <a:r>
              <a:rPr lang="en-US" dirty="0"/>
              <a:t>Illustrated at right, the </a:t>
            </a:r>
            <a:r>
              <a:rPr lang="en-US" dirty="0">
                <a:solidFill>
                  <a:srgbClr val="FF0000"/>
                </a:solidFill>
              </a:rPr>
              <a:t>red </a:t>
            </a:r>
            <a:r>
              <a:rPr lang="en-US" dirty="0"/>
              <a:t>circles show areas of weak linkages, where one agency or individual is the sole link to the network.   Should this group or person leave the network, multiple connections would be lost.   Should these connections be strengthened?  How important are they to your group?   </a:t>
            </a:r>
          </a:p>
          <a:p>
            <a:endParaRPr lang="en-US" dirty="0"/>
          </a:p>
          <a:p>
            <a:pPr defTabSz="931774"/>
            <a:r>
              <a:rPr lang="en-US" dirty="0"/>
              <a:t>Further toward the inside of the network, agencies or individuals appear to be strongly connected.    We need to consider how </a:t>
            </a:r>
            <a:r>
              <a:rPr lang="en-US" b="1" i="1" dirty="0"/>
              <a:t>sustainable over time</a:t>
            </a:r>
            <a:r>
              <a:rPr lang="en-US" dirty="0"/>
              <a:t> these ties are for your network.   Many networks come and go before they can adequately finish their work.   Understanding where weak links may exist help us to make decisions about sustainability and address needs if they exist.   </a:t>
            </a:r>
          </a:p>
          <a:p>
            <a:pPr defTabSz="931774"/>
            <a:endParaRPr lang="en-US" dirty="0"/>
          </a:p>
          <a:p>
            <a:pPr defTabSz="931774"/>
            <a:r>
              <a:rPr lang="en-US" dirty="0"/>
              <a:t>For a concise overview of Weak versus Strong ties and how they can effect a network, read “The Use of Network Analysis to Strengthen Community Partnerships” by Provan and colleagues.   </a:t>
            </a:r>
          </a:p>
          <a:p>
            <a:pPr defTabSz="931774"/>
            <a:endParaRPr lang="en-US" dirty="0"/>
          </a:p>
          <a:p>
            <a:endParaRPr lang="en-US" dirty="0"/>
          </a:p>
          <a:p>
            <a:endParaRPr lang="en-US" baseline="0" dirty="0" smtClean="0"/>
          </a:p>
        </p:txBody>
      </p:sp>
      <p:sp>
        <p:nvSpPr>
          <p:cNvPr id="4" name="Slide Number Placeholder 3"/>
          <p:cNvSpPr>
            <a:spLocks noGrp="1"/>
          </p:cNvSpPr>
          <p:nvPr>
            <p:ph type="sldNum" sz="quarter" idx="10"/>
          </p:nvPr>
        </p:nvSpPr>
        <p:spPr/>
        <p:txBody>
          <a:bodyPr/>
          <a:lstStyle/>
          <a:p>
            <a:fld id="{9BF0BA17-F5DB-46E3-A56B-3D6CF5550715}" type="slidenum">
              <a:rPr lang="en-US" smtClean="0"/>
              <a:pPr/>
              <a:t>11</a:t>
            </a:fld>
            <a:endParaRPr lang="en-US"/>
          </a:p>
        </p:txBody>
      </p:sp>
    </p:spTree>
    <p:extLst>
      <p:ext uri="{BB962C8B-B14F-4D97-AF65-F5344CB8AC3E}">
        <p14:creationId xmlns:p14="http://schemas.microsoft.com/office/powerpoint/2010/main" xmlns="" val="3230431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Is your overall system strongly connected or do you have fragments or isolates within your network?</a:t>
            </a:r>
          </a:p>
          <a:p>
            <a:pPr>
              <a:buNone/>
            </a:pPr>
            <a:endParaRPr lang="en-US" sz="800" dirty="0"/>
          </a:p>
          <a:p>
            <a:r>
              <a:rPr lang="en-US" dirty="0"/>
              <a:t>Perhaps you have critical partners that don’t routinely interact with your network?    Or perhaps two integrally connected partners that only work with one another and are not formally connected within a collaboration or partnership?   What benefits could they bring if their ties to the whole were strengthened?   </a:t>
            </a:r>
          </a:p>
          <a:p>
            <a:endParaRPr lang="en-US" sz="800" dirty="0"/>
          </a:p>
          <a:p>
            <a:r>
              <a:rPr lang="en-US" dirty="0"/>
              <a:t>Network analysis allows you to identify isolates or fragments in a network before critical time, relationships and resources are lost.  </a:t>
            </a:r>
          </a:p>
          <a:p>
            <a:endParaRPr lang="en-US" dirty="0"/>
          </a:p>
          <a:p>
            <a:pPr defTabSz="931774"/>
            <a:r>
              <a:rPr lang="en-US" dirty="0"/>
              <a:t>For a more detailed overview of fragmentation and isolates and how these can affect your network, read “The Use of Network Analysis to Strengthen Community Partnerships” by Provan and colleagues.   </a:t>
            </a:r>
          </a:p>
          <a:p>
            <a:endParaRPr lang="en-US" dirty="0"/>
          </a:p>
          <a:p>
            <a:endParaRPr lang="en-US" baseline="0" dirty="0" smtClean="0"/>
          </a:p>
        </p:txBody>
      </p:sp>
      <p:sp>
        <p:nvSpPr>
          <p:cNvPr id="4" name="Slide Number Placeholder 3"/>
          <p:cNvSpPr>
            <a:spLocks noGrp="1"/>
          </p:cNvSpPr>
          <p:nvPr>
            <p:ph type="sldNum" sz="quarter" idx="10"/>
          </p:nvPr>
        </p:nvSpPr>
        <p:spPr/>
        <p:txBody>
          <a:bodyPr/>
          <a:lstStyle/>
          <a:p>
            <a:fld id="{9BF0BA17-F5DB-46E3-A56B-3D6CF5550715}" type="slidenum">
              <a:rPr lang="en-US" smtClean="0"/>
              <a:pPr/>
              <a:t>12</a:t>
            </a:fld>
            <a:endParaRPr lang="en-US"/>
          </a:p>
        </p:txBody>
      </p:sp>
    </p:spTree>
    <p:extLst>
      <p:ext uri="{BB962C8B-B14F-4D97-AF65-F5344CB8AC3E}">
        <p14:creationId xmlns:p14="http://schemas.microsoft.com/office/powerpoint/2010/main" xmlns="" val="3713818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is the level of trust within your network?  How well do individuals or organizations work together? Networks can accomplish more as a </a:t>
            </a:r>
            <a:r>
              <a:rPr lang="en-US" i="1" dirty="0"/>
              <a:t>group</a:t>
            </a:r>
            <a:r>
              <a:rPr lang="en-US" dirty="0"/>
              <a:t> than single individuals could hope to accomplish by themselves.  Yet trust is an integral part of our success.  Relationships must be built early and kept stable over time.  We know that this is not an easy accomplishment. </a:t>
            </a:r>
          </a:p>
          <a:p>
            <a:endParaRPr lang="en-US" dirty="0"/>
          </a:p>
          <a:p>
            <a:r>
              <a:rPr lang="en-US" dirty="0"/>
              <a:t>Trust can be measured through network analysis and an overall trust score compiled for network participants.   Trust and its importance to networks is discussed at length in the article by Provan and colleagues.  </a:t>
            </a:r>
          </a:p>
          <a:p>
            <a:endParaRPr lang="en-US" dirty="0"/>
          </a:p>
          <a:p>
            <a:endParaRPr lang="en-US" sz="800" dirty="0"/>
          </a:p>
          <a:p>
            <a:endParaRPr lang="en-US" b="1" dirty="0"/>
          </a:p>
          <a:p>
            <a:endParaRPr lang="en-US" baseline="0" dirty="0" smtClean="0"/>
          </a:p>
        </p:txBody>
      </p:sp>
      <p:sp>
        <p:nvSpPr>
          <p:cNvPr id="4" name="Slide Number Placeholder 3"/>
          <p:cNvSpPr>
            <a:spLocks noGrp="1"/>
          </p:cNvSpPr>
          <p:nvPr>
            <p:ph type="sldNum" sz="quarter" idx="10"/>
          </p:nvPr>
        </p:nvSpPr>
        <p:spPr/>
        <p:txBody>
          <a:bodyPr/>
          <a:lstStyle/>
          <a:p>
            <a:fld id="{9BF0BA17-F5DB-46E3-A56B-3D6CF5550715}" type="slidenum">
              <a:rPr lang="en-US" smtClean="0"/>
              <a:pPr/>
              <a:t>13</a:t>
            </a:fld>
            <a:endParaRPr lang="en-US"/>
          </a:p>
        </p:txBody>
      </p:sp>
    </p:spTree>
    <p:extLst>
      <p:ext uri="{BB962C8B-B14F-4D97-AF65-F5344CB8AC3E}">
        <p14:creationId xmlns:p14="http://schemas.microsoft.com/office/powerpoint/2010/main" xmlns="" val="3033519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Provan and colleagues raise these key questions that network analysis may help to answer:</a:t>
            </a:r>
          </a:p>
          <a:p>
            <a:endParaRPr lang="en-US" sz="800" dirty="0"/>
          </a:p>
          <a:p>
            <a:pPr marL="457200" indent="-457200">
              <a:buFont typeface="+mj-lt"/>
              <a:buAutoNum type="arabicPeriod"/>
            </a:pPr>
            <a:r>
              <a:rPr lang="en-US" sz="1200" dirty="0" smtClean="0"/>
              <a:t>Which agencies are most or least central to the network?   Are these positions the correct ones based upon their contribution to the whole?</a:t>
            </a:r>
          </a:p>
          <a:p>
            <a:pPr marL="457200" indent="-457200">
              <a:buFont typeface="+mj-lt"/>
              <a:buAutoNum type="arabicPeriod"/>
            </a:pPr>
            <a:r>
              <a:rPr lang="en-US" sz="1200" dirty="0" smtClean="0"/>
              <a:t>What network members may have critical links to important resources that might benefit the whole?   </a:t>
            </a:r>
          </a:p>
          <a:p>
            <a:pPr marL="457200" indent="-457200">
              <a:buFont typeface="+mj-lt"/>
              <a:buAutoNum type="arabicPeriod"/>
            </a:pPr>
            <a:r>
              <a:rPr lang="en-US" sz="1200" dirty="0" smtClean="0"/>
              <a:t>Are ties based upon personal relationships or are they sustainable over time?</a:t>
            </a:r>
          </a:p>
          <a:p>
            <a:pPr marL="457200" indent="-457200">
              <a:buFont typeface="+mj-lt"/>
              <a:buAutoNum type="arabicPeriod"/>
            </a:pPr>
            <a:r>
              <a:rPr lang="en-US" sz="1200" dirty="0" smtClean="0"/>
              <a:t>Are relationships strong or weak?   If weak, do we really need them these ties (right-size).  If the answer is yes, they may need to be strengthened. </a:t>
            </a:r>
          </a:p>
          <a:p>
            <a:pPr marL="457200" indent="-457200">
              <a:buFont typeface="+mj-lt"/>
              <a:buAutoNum type="arabicPeriod"/>
            </a:pPr>
            <a:r>
              <a:rPr lang="en-US" sz="1200" dirty="0" smtClean="0"/>
              <a:t>What groups or individuals already have strong working relationships?   Could their cohesiveness benefit the entire network?</a:t>
            </a:r>
          </a:p>
          <a:p>
            <a:pPr marL="457200" indent="-457200">
              <a:buFont typeface="+mj-lt"/>
              <a:buAutoNum type="arabicPeriod"/>
            </a:pPr>
            <a:r>
              <a:rPr lang="en-US" sz="1200" dirty="0" smtClean="0"/>
              <a:t>Looking over time, has progress been made in capacity-building efforts?</a:t>
            </a:r>
          </a:p>
          <a:p>
            <a:pPr marL="457200" indent="-457200">
              <a:buFont typeface="+mj-lt"/>
              <a:buAutoNum type="arabicPeriod"/>
            </a:pPr>
            <a:r>
              <a:rPr lang="en-US" sz="1200" dirty="0" smtClean="0"/>
              <a:t>What is the level of trust in the network?  Does trust need to be strengthened?</a:t>
            </a:r>
          </a:p>
          <a:p>
            <a:pPr marL="465887" indent="-465887">
              <a:buFont typeface="+mj-lt"/>
              <a:buAutoNum type="arabicPeriod"/>
            </a:pPr>
            <a:endParaRPr lang="en-US" dirty="0"/>
          </a:p>
          <a:p>
            <a:r>
              <a:rPr lang="en-US" dirty="0"/>
              <a:t>We can see applications for network analysis to help us build and sustain critical partnerships in response to health reform changes and the evolving nature of public health practice.  All states and communities can benefit from an understanding of these principles and strategies.  </a:t>
            </a:r>
          </a:p>
          <a:p>
            <a:endParaRPr lang="en-US" dirty="0"/>
          </a:p>
        </p:txBody>
      </p:sp>
      <p:sp>
        <p:nvSpPr>
          <p:cNvPr id="4" name="Slide Number Placeholder 3"/>
          <p:cNvSpPr>
            <a:spLocks noGrp="1"/>
          </p:cNvSpPr>
          <p:nvPr>
            <p:ph type="sldNum" sz="quarter" idx="10"/>
          </p:nvPr>
        </p:nvSpPr>
        <p:spPr/>
        <p:txBody>
          <a:bodyPr/>
          <a:lstStyle/>
          <a:p>
            <a:fld id="{9BF0BA17-F5DB-46E3-A56B-3D6CF5550715}" type="slidenum">
              <a:rPr lang="en-US" smtClean="0"/>
              <a:pPr/>
              <a:t>14</a:t>
            </a:fld>
            <a:endParaRPr lang="en-US"/>
          </a:p>
        </p:txBody>
      </p:sp>
    </p:spTree>
    <p:extLst>
      <p:ext uri="{BB962C8B-B14F-4D97-AF65-F5344CB8AC3E}">
        <p14:creationId xmlns:p14="http://schemas.microsoft.com/office/powerpoint/2010/main" xmlns="" val="3476419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one more critical question: </a:t>
            </a:r>
          </a:p>
          <a:p>
            <a:endParaRPr lang="en-US" sz="800" dirty="0"/>
          </a:p>
          <a:p>
            <a:pPr algn="ctr"/>
            <a:r>
              <a:rPr lang="en-US" dirty="0"/>
              <a:t>“</a:t>
            </a:r>
            <a:r>
              <a:rPr lang="en-US" i="1" dirty="0"/>
              <a:t>What are the benefits and drawbacks of collaboration, have these changed over time, and how can benefits be enhanced and drawbacks minimized</a:t>
            </a:r>
            <a:r>
              <a:rPr lang="en-US" dirty="0"/>
              <a:t>?”</a:t>
            </a:r>
          </a:p>
          <a:p>
            <a:pPr marL="174708" indent="-174708" algn="ctr">
              <a:buFontTx/>
              <a:buChar char="-"/>
            </a:pPr>
            <a:r>
              <a:rPr lang="en-US" sz="1100" dirty="0"/>
              <a:t>Provan et al, 2005</a:t>
            </a:r>
          </a:p>
          <a:p>
            <a:pPr marL="174708" indent="-174708" algn="ctr">
              <a:buFontTx/>
              <a:buChar char="-"/>
            </a:pPr>
            <a:endParaRPr lang="en-US" sz="1100" dirty="0"/>
          </a:p>
          <a:p>
            <a:pPr algn="ctr"/>
            <a:r>
              <a:rPr lang="en-US" sz="1100" dirty="0"/>
              <a:t>Your time, as an MCH public health leader, is valuable.   There is no extra time for meetings that go nowhere, projects that never come to fruition, or programs that don’t result in the outcomes that they promise.   </a:t>
            </a:r>
          </a:p>
          <a:p>
            <a:pPr algn="ctr"/>
            <a:endParaRPr lang="en-US" sz="300" dirty="0"/>
          </a:p>
          <a:p>
            <a:pPr algn="ctr"/>
            <a:r>
              <a:rPr lang="en-US" sz="1100" dirty="0"/>
              <a:t>The ongoing use of network analysis can clue us into </a:t>
            </a:r>
            <a:r>
              <a:rPr lang="en-US" sz="1100" i="1" dirty="0"/>
              <a:t>critical needs </a:t>
            </a:r>
            <a:r>
              <a:rPr lang="en-US" sz="1100" dirty="0"/>
              <a:t>that might </a:t>
            </a:r>
            <a:r>
              <a:rPr lang="en-US" sz="1100" i="1" dirty="0"/>
              <a:t>undermine</a:t>
            </a:r>
            <a:r>
              <a:rPr lang="en-US" sz="1100" dirty="0"/>
              <a:t> our best intentions and efforts as we participate in networks, partnerships and collaborations to improve the health of mothers, infants, children and families in our communities.</a:t>
            </a:r>
          </a:p>
          <a:p>
            <a:pPr marL="174708" indent="-174708" algn="ctr">
              <a:buFontTx/>
              <a:buChar char="-"/>
            </a:pPr>
            <a:endParaRPr lang="en-US" sz="1100" dirty="0"/>
          </a:p>
          <a:p>
            <a:endParaRPr lang="en-US" dirty="0"/>
          </a:p>
        </p:txBody>
      </p:sp>
      <p:sp>
        <p:nvSpPr>
          <p:cNvPr id="4" name="Slide Number Placeholder 3"/>
          <p:cNvSpPr>
            <a:spLocks noGrp="1"/>
          </p:cNvSpPr>
          <p:nvPr>
            <p:ph type="sldNum" sz="quarter" idx="10"/>
          </p:nvPr>
        </p:nvSpPr>
        <p:spPr/>
        <p:txBody>
          <a:bodyPr/>
          <a:lstStyle/>
          <a:p>
            <a:fld id="{9BF0BA17-F5DB-46E3-A56B-3D6CF5550715}" type="slidenum">
              <a:rPr lang="en-US" smtClean="0"/>
              <a:pPr/>
              <a:t>15</a:t>
            </a:fld>
            <a:endParaRPr lang="en-US"/>
          </a:p>
        </p:txBody>
      </p:sp>
    </p:spTree>
    <p:extLst>
      <p:ext uri="{BB962C8B-B14F-4D97-AF65-F5344CB8AC3E}">
        <p14:creationId xmlns:p14="http://schemas.microsoft.com/office/powerpoint/2010/main" xmlns="" val="961995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a:t>
            </a:r>
            <a:r>
              <a:rPr lang="en-US" baseline="0" dirty="0" smtClean="0"/>
              <a:t> we go further, let’s talk about a practical example that you, as a public health professional, might encounter.   This is a hypothetical example but one that could occur in a state health department setting.   </a:t>
            </a:r>
            <a:endParaRPr lang="en-US" dirty="0"/>
          </a:p>
        </p:txBody>
      </p:sp>
      <p:sp>
        <p:nvSpPr>
          <p:cNvPr id="4" name="Slide Number Placeholder 3"/>
          <p:cNvSpPr>
            <a:spLocks noGrp="1"/>
          </p:cNvSpPr>
          <p:nvPr>
            <p:ph type="sldNum" sz="quarter" idx="10"/>
          </p:nvPr>
        </p:nvSpPr>
        <p:spPr/>
        <p:txBody>
          <a:bodyPr/>
          <a:lstStyle/>
          <a:p>
            <a:fld id="{9BF0BA17-F5DB-46E3-A56B-3D6CF5550715}" type="slidenum">
              <a:rPr lang="en-US" smtClean="0"/>
              <a:pPr/>
              <a:t>16</a:t>
            </a:fld>
            <a:endParaRPr lang="en-US"/>
          </a:p>
        </p:txBody>
      </p:sp>
    </p:spTree>
    <p:extLst>
      <p:ext uri="{BB962C8B-B14F-4D97-AF65-F5344CB8AC3E}">
        <p14:creationId xmlns:p14="http://schemas.microsoft.com/office/powerpoint/2010/main" xmlns="" val="1960481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itchFamily="34" charset="0"/>
              <a:buNone/>
            </a:pPr>
            <a:r>
              <a:rPr lang="en-US" altLang="en-US" sz="1200" dirty="0" smtClean="0">
                <a:ea typeface="ＭＳ Ｐゴシック" pitchFamily="34" charset="-128"/>
              </a:rPr>
              <a:t>A state-wide </a:t>
            </a:r>
            <a:r>
              <a:rPr lang="en-US" altLang="en-US" sz="1200" b="1" dirty="0" smtClean="0">
                <a:ea typeface="ＭＳ Ｐゴシック" pitchFamily="34" charset="-128"/>
              </a:rPr>
              <a:t>provider and parent </a:t>
            </a:r>
            <a:r>
              <a:rPr lang="en-US" altLang="en-US" sz="1200" dirty="0" smtClean="0">
                <a:ea typeface="ＭＳ Ｐゴシック" pitchFamily="34" charset="-128"/>
              </a:rPr>
              <a:t>network has been in place for over ten years to review and coordinate services for infants and young children enrolled in Part C Early Intervention programs.  </a:t>
            </a:r>
          </a:p>
          <a:p>
            <a:pPr marL="0" indent="0">
              <a:buFont typeface="Arial" pitchFamily="34" charset="0"/>
              <a:buNone/>
            </a:pPr>
            <a:endParaRPr lang="en-US" altLang="en-US" sz="800" dirty="0" smtClean="0">
              <a:ea typeface="ＭＳ Ｐゴシック" pitchFamily="34" charset="-128"/>
            </a:endParaRPr>
          </a:p>
          <a:p>
            <a:pPr marL="0" indent="0">
              <a:buFont typeface="Arial" pitchFamily="34" charset="0"/>
              <a:buNone/>
            </a:pPr>
            <a:r>
              <a:rPr lang="en-US" altLang="en-US" sz="1200" dirty="0" smtClean="0">
                <a:ea typeface="ＭＳ Ｐゴシック" pitchFamily="34" charset="-128"/>
              </a:rPr>
              <a:t>Over time, meeting attendance has declined and concern exists that the utility of the partnership, as it exists today, has also declined.  Families complain that services received are not optimal and that they don’t feel that they have a voice at the table.  Critical partners are not at the table.   </a:t>
            </a:r>
            <a:r>
              <a:rPr lang="en-US" altLang="en-US" sz="1200" b="1" dirty="0" smtClean="0">
                <a:ea typeface="ＭＳ Ｐゴシック" pitchFamily="34" charset="-128"/>
              </a:rPr>
              <a:t>Health reform </a:t>
            </a:r>
            <a:r>
              <a:rPr lang="en-US" altLang="en-US" sz="1200" dirty="0" smtClean="0">
                <a:ea typeface="ＭＳ Ｐゴシック" pitchFamily="34" charset="-128"/>
              </a:rPr>
              <a:t>has also complicated service delivery, allocations and payment options for these families.  As the Title V Director, you are concerned about services and resources for families under Part C.    </a:t>
            </a:r>
          </a:p>
          <a:p>
            <a:pPr marL="0" indent="0">
              <a:buFont typeface="Arial" pitchFamily="34" charset="0"/>
              <a:buNone/>
            </a:pPr>
            <a:endParaRPr lang="en-US" altLang="en-US" sz="800" dirty="0" smtClean="0">
              <a:ea typeface="ＭＳ Ｐゴシック" pitchFamily="34" charset="-128"/>
            </a:endParaRPr>
          </a:p>
          <a:p>
            <a:pPr marL="0" indent="0">
              <a:buFont typeface="Arial" pitchFamily="34" charset="0"/>
              <a:buNone/>
            </a:pPr>
            <a:r>
              <a:rPr lang="en-US" altLang="en-US" sz="1200" dirty="0" smtClean="0">
                <a:ea typeface="ＭＳ Ｐゴシック" pitchFamily="34" charset="-128"/>
              </a:rPr>
              <a:t>To help them understand the problem, planners decide to use network analysis to evaluate their current network.   </a:t>
            </a:r>
            <a:endParaRPr lang="en-US" altLang="en-US" sz="1200" i="1" dirty="0" smtClean="0">
              <a:ea typeface="ＭＳ Ｐゴシック" pitchFamily="34" charset="-128"/>
            </a:endParaRPr>
          </a:p>
        </p:txBody>
      </p:sp>
      <p:sp>
        <p:nvSpPr>
          <p:cNvPr id="114692" name="Slide Number Placeholder 3"/>
          <p:cNvSpPr>
            <a:spLocks noGrp="1"/>
          </p:cNvSpPr>
          <p:nvPr>
            <p:ph type="sldNum" sz="quarter" idx="5"/>
          </p:nvPr>
        </p:nvSpPr>
        <p:spPr bwMode="auto">
          <a:noFill/>
          <a:ln>
            <a:miter lim="800000"/>
            <a:headEnd/>
            <a:tailEnd/>
          </a:ln>
        </p:spPr>
        <p:txBody>
          <a:bodyPr/>
          <a:lstStyle/>
          <a:p>
            <a:fld id="{D30407AD-D94E-4919-9A10-01F971381039}" type="slidenum">
              <a:rPr lang="en-US" altLang="en-US"/>
              <a:pPr/>
              <a:t>17</a:t>
            </a:fld>
            <a:endParaRPr lang="en-US" altLang="en-US"/>
          </a:p>
        </p:txBody>
      </p:sp>
    </p:spTree>
    <p:extLst>
      <p:ext uri="{BB962C8B-B14F-4D97-AF65-F5344CB8AC3E}">
        <p14:creationId xmlns:p14="http://schemas.microsoft.com/office/powerpoint/2010/main" xmlns="" val="4000166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34" charset="-128"/>
              </a:rPr>
              <a:t>What we see here are “nodes” (these are shown as boxes, not circles, in this example) representing various groups that might be part of an Early</a:t>
            </a:r>
            <a:r>
              <a:rPr lang="en-US" baseline="0" dirty="0" smtClean="0">
                <a:ea typeface="ＭＳ Ｐゴシック" pitchFamily="34" charset="-128"/>
              </a:rPr>
              <a:t> Intervention Network.  These include parent and provider representatives, the CSHCN agency, Medicaid/Chip programs and Title V among others.  Title V seems to be well represented, including early childhood programs, home visiting and others.   </a:t>
            </a:r>
          </a:p>
          <a:p>
            <a:endParaRPr lang="en-US" baseline="0" dirty="0" smtClean="0">
              <a:ea typeface="ＭＳ Ｐゴシック" pitchFamily="34" charset="-128"/>
            </a:endParaRPr>
          </a:p>
          <a:p>
            <a:r>
              <a:rPr lang="en-US" baseline="0" dirty="0" smtClean="0">
                <a:ea typeface="ＭＳ Ｐゴシック" pitchFamily="34" charset="-128"/>
              </a:rPr>
              <a:t>However, we can see that our Title V providers are well connected to one another but not to our Part C program.    Only one link exists that connects Title V with Part C.   This might represent one particular person.  If that person leaves his or her position, there is a risk that the entire connection to Title V would be lost.    </a:t>
            </a:r>
          </a:p>
          <a:p>
            <a:endParaRPr lang="en-US" baseline="0" dirty="0" smtClean="0">
              <a:ea typeface="ＭＳ Ｐゴシック" pitchFamily="34" charset="-128"/>
            </a:endParaRPr>
          </a:p>
          <a:p>
            <a:r>
              <a:rPr lang="en-US" baseline="0" dirty="0" smtClean="0">
                <a:ea typeface="ＭＳ Ｐゴシック" pitchFamily="34" charset="-128"/>
              </a:rPr>
              <a:t>The same is true for the link between the CSHCN program and Part C.   Service providers are completely unconnected to the system as is the Department of Education.   It is no wonder that service providers feel isolated.   And what benefits might the Part C program be missing due to the isolation of the Department of Education in their state?    </a:t>
            </a:r>
          </a:p>
          <a:p>
            <a:endParaRPr lang="en-US" baseline="0" dirty="0" smtClean="0">
              <a:ea typeface="ＭＳ Ｐゴシック" pitchFamily="34" charset="-128"/>
            </a:endParaRPr>
          </a:p>
          <a:p>
            <a:r>
              <a:rPr lang="en-US" baseline="0" dirty="0" smtClean="0">
                <a:ea typeface="ＭＳ Ｐゴシック" pitchFamily="34" charset="-128"/>
              </a:rPr>
              <a:t>If we analyzed this network today and every other year, imagine what we could learn about the way our network functions – and how we could improve that function by understanding its limitations or strengths.   </a:t>
            </a:r>
            <a:endParaRPr lang="en-US" dirty="0" smtClean="0">
              <a:ea typeface="ＭＳ Ｐゴシック" pitchFamily="34" charset="-128"/>
            </a:endParaRPr>
          </a:p>
        </p:txBody>
      </p:sp>
      <p:sp>
        <p:nvSpPr>
          <p:cNvPr id="115716" name="Slide Number Placeholder 3"/>
          <p:cNvSpPr>
            <a:spLocks noGrp="1"/>
          </p:cNvSpPr>
          <p:nvPr>
            <p:ph type="sldNum" sz="quarter" idx="5"/>
          </p:nvPr>
        </p:nvSpPr>
        <p:spPr bwMode="auto">
          <a:noFill/>
          <a:ln>
            <a:miter lim="800000"/>
            <a:headEnd/>
            <a:tailEnd/>
          </a:ln>
        </p:spPr>
        <p:txBody>
          <a:bodyPr/>
          <a:lstStyle/>
          <a:p>
            <a:fld id="{5473C7C4-74F4-40D3-8507-95392B72A5D5}" type="slidenum">
              <a:rPr lang="en-US" altLang="en-US"/>
              <a:pPr/>
              <a:t>18</a:t>
            </a:fld>
            <a:endParaRPr lang="en-US" altLang="en-US"/>
          </a:p>
        </p:txBody>
      </p:sp>
    </p:spTree>
    <p:extLst>
      <p:ext uri="{BB962C8B-B14F-4D97-AF65-F5344CB8AC3E}">
        <p14:creationId xmlns:p14="http://schemas.microsoft.com/office/powerpoint/2010/main" xmlns="" val="1354312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noFill/>
          <a:ln>
            <a:miter lim="800000"/>
            <a:headEnd/>
            <a:tailEnd/>
          </a:ln>
        </p:spPr>
        <p:txBody>
          <a:bodyPr/>
          <a:lstStyle/>
          <a:p>
            <a:fld id="{3311ADEB-842D-4574-9EB1-AA7D74640604}" type="slidenum">
              <a:rPr lang="en-US" altLang="en-US">
                <a:latin typeface="Arial" pitchFamily="34" charset="0"/>
              </a:rPr>
              <a:pPr/>
              <a:t>19</a:t>
            </a:fld>
            <a:endParaRPr lang="en-US" altLang="en-US">
              <a:latin typeface="Arial" pitchFamily="34" charset="0"/>
            </a:endParaRPr>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67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smtClean="0">
                <a:latin typeface="Arial" pitchFamily="34" charset="0"/>
                <a:ea typeface="ＭＳ Ｐゴシック" pitchFamily="34" charset="-128"/>
              </a:rPr>
              <a:t>Through the use of network analysis, we can understand</a:t>
            </a:r>
          </a:p>
          <a:p>
            <a:pPr eaLnBrk="1" hangingPunct="1">
              <a:spcBef>
                <a:spcPct val="0"/>
              </a:spcBef>
              <a:buFont typeface="Arial" pitchFamily="34" charset="0"/>
              <a:buChar char="•"/>
            </a:pPr>
            <a:r>
              <a:rPr lang="en-US" altLang="en-US" dirty="0" smtClean="0">
                <a:latin typeface="Arial" pitchFamily="34" charset="0"/>
                <a:ea typeface="ＭＳ Ｐゴシック" pitchFamily="34" charset="-128"/>
              </a:rPr>
              <a:t>If gaps, vulnerability and inefficiencies</a:t>
            </a:r>
            <a:r>
              <a:rPr lang="en-US" altLang="en-US" baseline="0" dirty="0" smtClean="0">
                <a:latin typeface="Arial" pitchFamily="34" charset="0"/>
                <a:ea typeface="ＭＳ Ｐゴシック" pitchFamily="34" charset="-128"/>
              </a:rPr>
              <a:t> exist within our partnerships</a:t>
            </a:r>
          </a:p>
          <a:p>
            <a:pPr eaLnBrk="1" hangingPunct="1">
              <a:spcBef>
                <a:spcPct val="0"/>
              </a:spcBef>
              <a:buFont typeface="Arial" pitchFamily="34" charset="0"/>
              <a:buChar char="•"/>
            </a:pPr>
            <a:r>
              <a:rPr lang="en-US" altLang="en-US" baseline="0" dirty="0" smtClean="0">
                <a:latin typeface="Arial" pitchFamily="34" charset="0"/>
                <a:ea typeface="ＭＳ Ｐゴシック" pitchFamily="34" charset="-128"/>
              </a:rPr>
              <a:t>How well we are using scarce public health funding through our collaborations</a:t>
            </a:r>
          </a:p>
          <a:p>
            <a:pPr eaLnBrk="1" hangingPunct="1">
              <a:spcBef>
                <a:spcPct val="0"/>
              </a:spcBef>
              <a:buFont typeface="Arial" pitchFamily="34" charset="0"/>
              <a:buChar char="•"/>
            </a:pPr>
            <a:r>
              <a:rPr lang="en-US" altLang="en-US" baseline="0" dirty="0" smtClean="0">
                <a:latin typeface="Arial" pitchFamily="34" charset="0"/>
                <a:ea typeface="ＭＳ Ｐゴシック" pitchFamily="34" charset="-128"/>
              </a:rPr>
              <a:t>How effective our network has been over time</a:t>
            </a:r>
          </a:p>
          <a:p>
            <a:pPr eaLnBrk="1" hangingPunct="1">
              <a:spcBef>
                <a:spcPct val="0"/>
              </a:spcBef>
              <a:buFont typeface="Arial" pitchFamily="34" charset="0"/>
              <a:buChar char="•"/>
            </a:pPr>
            <a:r>
              <a:rPr lang="en-US" altLang="en-US" baseline="0" dirty="0" smtClean="0">
                <a:latin typeface="Arial" pitchFamily="34" charset="0"/>
                <a:ea typeface="ＭＳ Ｐゴシック" pitchFamily="34" charset="-128"/>
              </a:rPr>
              <a:t>What network ties are strong or weak</a:t>
            </a:r>
          </a:p>
          <a:p>
            <a:pPr eaLnBrk="1" hangingPunct="1">
              <a:spcBef>
                <a:spcPct val="0"/>
              </a:spcBef>
              <a:buFont typeface="Arial" pitchFamily="34" charset="0"/>
              <a:buChar char="•"/>
            </a:pPr>
            <a:r>
              <a:rPr lang="en-US" altLang="en-US" baseline="0" dirty="0" smtClean="0">
                <a:latin typeface="Arial" pitchFamily="34" charset="0"/>
                <a:ea typeface="ＭＳ Ｐゴシック" pitchFamily="34" charset="-128"/>
              </a:rPr>
              <a:t>How dense our network is (how connected we are) and who is at the center of our network</a:t>
            </a:r>
          </a:p>
          <a:p>
            <a:pPr eaLnBrk="1" hangingPunct="1">
              <a:spcBef>
                <a:spcPct val="0"/>
              </a:spcBef>
              <a:buFont typeface="Arial" pitchFamily="34" charset="0"/>
              <a:buChar char="•"/>
            </a:pPr>
            <a:r>
              <a:rPr lang="en-US" altLang="en-US" baseline="0" dirty="0" smtClean="0">
                <a:latin typeface="Arial" pitchFamily="34" charset="0"/>
                <a:ea typeface="ＭＳ Ｐゴシック" pitchFamily="34" charset="-128"/>
              </a:rPr>
              <a:t>How much our network members trust one another</a:t>
            </a:r>
          </a:p>
          <a:p>
            <a:pPr eaLnBrk="1" hangingPunct="1">
              <a:spcBef>
                <a:spcPct val="0"/>
              </a:spcBef>
              <a:buFont typeface="Arial" pitchFamily="34" charset="0"/>
              <a:buChar char="•"/>
            </a:pPr>
            <a:endParaRPr lang="en-US" altLang="en-US" baseline="0" dirty="0" smtClean="0">
              <a:latin typeface="Arial" pitchFamily="34" charset="0"/>
              <a:ea typeface="ＭＳ Ｐゴシック" pitchFamily="34" charset="-128"/>
            </a:endParaRPr>
          </a:p>
          <a:p>
            <a:pPr eaLnBrk="1" hangingPunct="1">
              <a:spcBef>
                <a:spcPct val="0"/>
              </a:spcBef>
              <a:buFont typeface="Arial" pitchFamily="34" charset="0"/>
              <a:buNone/>
            </a:pPr>
            <a:r>
              <a:rPr lang="en-US" altLang="en-US" baseline="0" dirty="0" smtClean="0">
                <a:latin typeface="Arial" pitchFamily="34" charset="0"/>
                <a:ea typeface="ＭＳ Ｐゴシック" pitchFamily="34" charset="-128"/>
              </a:rPr>
              <a:t>These are all important considerations for networks, partnerships and collaborations over time.   </a:t>
            </a:r>
          </a:p>
          <a:p>
            <a:pPr eaLnBrk="1" hangingPunct="1">
              <a:spcBef>
                <a:spcPct val="0"/>
              </a:spcBef>
            </a:pPr>
            <a:endParaRPr lang="en-US" alt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xmlns="" val="1741780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a:t>
            </a:r>
            <a:r>
              <a:rPr lang="en-US" baseline="0" dirty="0" smtClean="0"/>
              <a:t> let’s discuss the learning objectives for this course.  </a:t>
            </a:r>
            <a:r>
              <a:rPr lang="en-US" dirty="0" smtClean="0"/>
              <a:t>Following the completion of this presentation, participants</a:t>
            </a:r>
            <a:r>
              <a:rPr lang="en-US" baseline="0" dirty="0" smtClean="0"/>
              <a:t> will be able to:  1.  define network analysis and understand basic terminology associated with this technique.  2.  Explain the role of network analysis in public health practice.  3.  Discuss application for maternal and child health programs and 4. Identify resources available to MCH practitioners specific to network analysis software and programs.  </a:t>
            </a:r>
            <a:endParaRPr lang="en-US" dirty="0"/>
          </a:p>
        </p:txBody>
      </p:sp>
      <p:sp>
        <p:nvSpPr>
          <p:cNvPr id="4" name="Slide Number Placeholder 3"/>
          <p:cNvSpPr>
            <a:spLocks noGrp="1"/>
          </p:cNvSpPr>
          <p:nvPr>
            <p:ph type="sldNum" sz="quarter" idx="10"/>
          </p:nvPr>
        </p:nvSpPr>
        <p:spPr/>
        <p:txBody>
          <a:bodyPr/>
          <a:lstStyle/>
          <a:p>
            <a:fld id="{9BF0BA17-F5DB-46E3-A56B-3D6CF5550715}" type="slidenum">
              <a:rPr lang="en-US" smtClean="0"/>
              <a:pPr/>
              <a:t>2</a:t>
            </a:fld>
            <a:endParaRPr lang="en-US"/>
          </a:p>
        </p:txBody>
      </p:sp>
    </p:spTree>
    <p:extLst>
      <p:ext uri="{BB962C8B-B14F-4D97-AF65-F5344CB8AC3E}">
        <p14:creationId xmlns:p14="http://schemas.microsoft.com/office/powerpoint/2010/main" xmlns="" val="3715154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let me provide you with</a:t>
            </a:r>
            <a:r>
              <a:rPr lang="en-US" baseline="0" dirty="0" smtClean="0"/>
              <a:t> some resources.   We will discuss PARTNER, a tool that is available for you from the University of Colorado Denver and several programs that can be purchased as well as some that are available at no cost if you prefer to analyze your networks independently.  </a:t>
            </a:r>
            <a:endParaRPr lang="en-US" dirty="0"/>
          </a:p>
        </p:txBody>
      </p:sp>
      <p:sp>
        <p:nvSpPr>
          <p:cNvPr id="4" name="Slide Number Placeholder 3"/>
          <p:cNvSpPr>
            <a:spLocks noGrp="1"/>
          </p:cNvSpPr>
          <p:nvPr>
            <p:ph type="sldNum" sz="quarter" idx="10"/>
          </p:nvPr>
        </p:nvSpPr>
        <p:spPr/>
        <p:txBody>
          <a:bodyPr/>
          <a:lstStyle/>
          <a:p>
            <a:fld id="{9BF0BA17-F5DB-46E3-A56B-3D6CF5550715}" type="slidenum">
              <a:rPr lang="en-US" smtClean="0"/>
              <a:pPr/>
              <a:t>20</a:t>
            </a:fld>
            <a:endParaRPr lang="en-US"/>
          </a:p>
        </p:txBody>
      </p:sp>
    </p:spTree>
    <p:extLst>
      <p:ext uri="{BB962C8B-B14F-4D97-AF65-F5344CB8AC3E}">
        <p14:creationId xmlns:p14="http://schemas.microsoft.com/office/powerpoint/2010/main" xmlns="" val="849943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PARTNER stands for Program to Analyze, Record and Track Networks to Enhance Relationships.   This tool was developed by Dr. Danielle Varda of the School</a:t>
            </a:r>
            <a:r>
              <a:rPr lang="en-US" baseline="0" dirty="0" smtClean="0"/>
              <a:t> of Public Affairs, University of Colorado, Denver.   It is a social network analysis tool to collect, analyze and interpret data to improve collaboration within community networks.   </a:t>
            </a:r>
          </a:p>
          <a:p>
            <a:endParaRPr lang="en-US" baseline="0" dirty="0" smtClean="0"/>
          </a:p>
          <a:p>
            <a:r>
              <a:rPr lang="en-US" baseline="0" dirty="0" smtClean="0"/>
              <a:t>Support and trainings are available from PARTNER.   A basic orientation to the tool is free on-line with more enhanced support available for a modest fee.   Public agencies can use the tool for a modest $ 50.00 fee (for a one-time use) and students can use the tool for only $ 25.00.   PARTNER uses Excel – a program that most know and use frequently.   PARTNER is very easy to use and is a great addition to the public health professional’s toolbox.      Epidemiologists, in particular, would really enjoy this program and it would significantly add to their skills sets.   </a:t>
            </a:r>
          </a:p>
          <a:p>
            <a:endParaRPr lang="en-US" baseline="0" dirty="0" smtClean="0"/>
          </a:p>
          <a:p>
            <a:r>
              <a:rPr lang="en-US" baseline="0" dirty="0" smtClean="0"/>
              <a:t>I’ve been asked to tell you how long the process of network analysis is when PARTNER is used.   It depends, of course, upon your network, its size and complexity.   </a:t>
            </a:r>
          </a:p>
          <a:p>
            <a:endParaRPr lang="en-US" baseline="0" dirty="0" smtClean="0"/>
          </a:p>
          <a:p>
            <a:r>
              <a:rPr lang="en-US" baseline="0" dirty="0" smtClean="0"/>
              <a:t>The first two steps are the most time-consuming.  The first step (after initially orienting to PARTNER) is the selection of individuals in your network who will be send a survey that PARTNER can help you develop.   This is called “bounding the network” – understanding who participates and collecting this information.   The second step is modifying the survey tool.   PARTNER provides you with a template that you can modify based upon your needs and questions.  Again, those working with PARTNER can access guidance on both their website and from the PARTNER team.    Making sure that your questions are the RIGHT questions may be the most challenging part of the network analysis process.   From that point on, you upload your contacts to the PARTNER tool and send out the survey.  The system monitors feedback and you can review response rates.   As with any survey, your job is to make sure your response rate is as high as possible which may mean contacting your network membership if they do not respond.   Once your membership has responded, PARTNER provides a basic analysis to you.  For a moderate additional fee, you can receive an in-depth report that PARTNER creates for you and your network.   </a:t>
            </a:r>
          </a:p>
          <a:p>
            <a:endParaRPr lang="en-US" baseline="0" dirty="0" smtClean="0"/>
          </a:p>
          <a:p>
            <a:r>
              <a:rPr lang="en-US" baseline="0" dirty="0" smtClean="0"/>
              <a:t>If someone was experienced with using the tool, had a moderately sized network and focused primarily on this task, the turn-around time from conception to results could be as little as two weeks.   Dr. Varda emphasized that this is a thinking exercise and that it is important not to rush through the process.   Making sure that your questions are the RIGHT questions is key to getting valid results.   </a:t>
            </a:r>
            <a:endParaRPr lang="en-US" dirty="0"/>
          </a:p>
        </p:txBody>
      </p:sp>
      <p:sp>
        <p:nvSpPr>
          <p:cNvPr id="4" name="Slide Number Placeholder 3"/>
          <p:cNvSpPr>
            <a:spLocks noGrp="1"/>
          </p:cNvSpPr>
          <p:nvPr>
            <p:ph type="sldNum" sz="quarter" idx="10"/>
          </p:nvPr>
        </p:nvSpPr>
        <p:spPr/>
        <p:txBody>
          <a:bodyPr/>
          <a:lstStyle/>
          <a:p>
            <a:fld id="{9BF0BA17-F5DB-46E3-A56B-3D6CF5550715}" type="slidenum">
              <a:rPr lang="en-US" smtClean="0"/>
              <a:pPr/>
              <a:t>21</a:t>
            </a:fld>
            <a:endParaRPr lang="en-US"/>
          </a:p>
        </p:txBody>
      </p:sp>
    </p:spTree>
    <p:extLst>
      <p:ext uri="{BB962C8B-B14F-4D97-AF65-F5344CB8AC3E}">
        <p14:creationId xmlns:p14="http://schemas.microsoft.com/office/powerpoint/2010/main" xmlns="" val="208524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I’ve provided you with a link to PARTNER</a:t>
            </a:r>
            <a:r>
              <a:rPr lang="en-US" baseline="0" dirty="0" smtClean="0"/>
              <a:t> – I hope that you take some time to visit the website and explore the many resources available to public health professionals who use this program.   At the upper right corner you will see a yellow star.  Right beside this is a link to see a short video that introduces you to PARTNER.   Other resources such as connections to those who have used PARTNER, free on-line trainings and a conference (held annual in May) are available.   PARTNER staff will consult with you for an additional fee or even provide an on-site training for interested staff.   Early work by Dr. Varda to develop PARTNER was supported by the Robert Wood Johnson Foundation.   </a:t>
            </a:r>
            <a:endParaRPr lang="en-US" dirty="0"/>
          </a:p>
        </p:txBody>
      </p:sp>
      <p:sp>
        <p:nvSpPr>
          <p:cNvPr id="4" name="Slide Number Placeholder 3"/>
          <p:cNvSpPr>
            <a:spLocks noGrp="1"/>
          </p:cNvSpPr>
          <p:nvPr>
            <p:ph type="sldNum" sz="quarter" idx="10"/>
          </p:nvPr>
        </p:nvSpPr>
        <p:spPr/>
        <p:txBody>
          <a:bodyPr/>
          <a:lstStyle/>
          <a:p>
            <a:fld id="{9BF0BA17-F5DB-46E3-A56B-3D6CF5550715}" type="slidenum">
              <a:rPr lang="en-US" smtClean="0"/>
              <a:pPr/>
              <a:t>22</a:t>
            </a:fld>
            <a:endParaRPr lang="en-US"/>
          </a:p>
        </p:txBody>
      </p:sp>
    </p:spTree>
    <p:extLst>
      <p:ext uri="{BB962C8B-B14F-4D97-AF65-F5344CB8AC3E}">
        <p14:creationId xmlns:p14="http://schemas.microsoft.com/office/powerpoint/2010/main" xmlns="" val="1332800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dirty="0" smtClean="0"/>
              <a:t>For those of you who might like to read more about the role of network analysis in MCH here is a publicly available article by Dr. Varda specific to Children with Special Health Care Needs and their systems of care:</a:t>
            </a:r>
          </a:p>
          <a:p>
            <a:pPr marL="0" indent="0">
              <a:buNone/>
            </a:pPr>
            <a:endParaRPr lang="en-US" sz="2000" dirty="0" smtClean="0"/>
          </a:p>
          <a:p>
            <a:pPr marL="0" indent="0">
              <a:buNone/>
            </a:pPr>
            <a:r>
              <a:rPr lang="en-US" sz="1600" b="1" dirty="0" smtClean="0"/>
              <a:t>Varda</a:t>
            </a:r>
            <a:r>
              <a:rPr lang="en-US" sz="1600" dirty="0" smtClean="0"/>
              <a:t>, Danielle M. and </a:t>
            </a:r>
            <a:r>
              <a:rPr lang="en-US" sz="1600" dirty="0" err="1" smtClean="0"/>
              <a:t>Talmi</a:t>
            </a:r>
            <a:r>
              <a:rPr lang="en-US" sz="1600" dirty="0" smtClean="0"/>
              <a:t>, </a:t>
            </a:r>
            <a:r>
              <a:rPr lang="en-US" sz="1600" dirty="0" err="1" smtClean="0"/>
              <a:t>Ayelet</a:t>
            </a:r>
            <a:r>
              <a:rPr lang="en-US" sz="1600" dirty="0" smtClean="0"/>
              <a:t> (2013) "A Patient-Centered Approach for Evaluating Public Health Roles within Systems of Care for Children with Special Healthcare Needs," </a:t>
            </a:r>
            <a:r>
              <a:rPr lang="en-US" sz="1600" i="1" dirty="0" smtClean="0"/>
              <a:t>Frontiers in Public Health Services and Systems Research</a:t>
            </a:r>
            <a:r>
              <a:rPr lang="en-US" sz="1600" dirty="0" smtClean="0"/>
              <a:t>: Vol. 2: No. 1, Article 7.    </a:t>
            </a:r>
          </a:p>
          <a:p>
            <a:pPr marL="0" indent="0">
              <a:buNone/>
            </a:pPr>
            <a:endParaRPr lang="en-US" sz="1600" dirty="0" smtClean="0"/>
          </a:p>
          <a:p>
            <a:pPr marL="0" indent="0">
              <a:buNone/>
            </a:pPr>
            <a:r>
              <a:rPr lang="en-US" sz="1600" dirty="0" smtClean="0"/>
              <a:t>Available at: </a:t>
            </a:r>
            <a:r>
              <a:rPr lang="en-US" sz="1600" dirty="0" smtClean="0">
                <a:hlinkClick r:id="rId3"/>
              </a:rPr>
              <a:t>h</a:t>
            </a:r>
            <a:r>
              <a:rPr lang="en-US" sz="1600" u="sng" dirty="0" smtClean="0">
                <a:hlinkClick r:id="rId3"/>
              </a:rPr>
              <a:t>ttp://uknowledge.uky.edu/frontiersinphssr/vol2/iss1/7/</a:t>
            </a:r>
            <a:endParaRPr lang="en-US" sz="1600" u="sng" dirty="0" smtClean="0"/>
          </a:p>
          <a:p>
            <a:pPr marL="0" indent="0">
              <a:buNone/>
            </a:pPr>
            <a:endParaRPr lang="en-US" sz="1600" u="sng" dirty="0" smtClean="0"/>
          </a:p>
          <a:p>
            <a:endParaRPr lang="en-US" u="sng" dirty="0"/>
          </a:p>
          <a:p>
            <a:endParaRPr lang="en-US" dirty="0"/>
          </a:p>
        </p:txBody>
      </p:sp>
      <p:sp>
        <p:nvSpPr>
          <p:cNvPr id="4" name="Slide Number Placeholder 3"/>
          <p:cNvSpPr>
            <a:spLocks noGrp="1"/>
          </p:cNvSpPr>
          <p:nvPr>
            <p:ph type="sldNum" sz="quarter" idx="10"/>
          </p:nvPr>
        </p:nvSpPr>
        <p:spPr/>
        <p:txBody>
          <a:bodyPr/>
          <a:lstStyle/>
          <a:p>
            <a:fld id="{9BF0BA17-F5DB-46E3-A56B-3D6CF5550715}" type="slidenum">
              <a:rPr lang="en-US" smtClean="0"/>
              <a:pPr/>
              <a:t>23</a:t>
            </a:fld>
            <a:endParaRPr lang="en-US"/>
          </a:p>
        </p:txBody>
      </p:sp>
    </p:spTree>
    <p:extLst>
      <p:ext uri="{BB962C8B-B14F-4D97-AF65-F5344CB8AC3E}">
        <p14:creationId xmlns:p14="http://schemas.microsoft.com/office/powerpoint/2010/main" xmlns="" val="859169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noFill/>
          <a:ln>
            <a:miter lim="800000"/>
            <a:headEnd/>
            <a:tailEnd/>
          </a:ln>
        </p:spPr>
        <p:txBody>
          <a:bodyPr/>
          <a:lstStyle/>
          <a:p>
            <a:fld id="{17109CED-6FE5-48F8-8EFB-F673495CF9CF}" type="slidenum">
              <a:rPr lang="en-US" altLang="en-US">
                <a:latin typeface="Arial" pitchFamily="34" charset="0"/>
              </a:rPr>
              <a:pPr/>
              <a:t>24</a:t>
            </a:fld>
            <a:endParaRPr lang="en-US" altLang="en-US">
              <a:latin typeface="Arial" pitchFamily="34" charset="0"/>
            </a:endParaRPr>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
            </a:r>
            <a:br>
              <a:rPr lang="en-US" dirty="0" smtClean="0"/>
            </a:br>
            <a:r>
              <a:rPr lang="en-US" dirty="0" smtClean="0"/>
              <a:t>Gephi is a free, open-source software</a:t>
            </a:r>
            <a:r>
              <a:rPr lang="en-US" baseline="0" dirty="0" smtClean="0"/>
              <a:t> that helps us explore and understand graphs and visualizations.  It goes hand-in-hand with statistics to help us analyze data through visualization.  We’ve provided you with the link to the website which also has a video to introduce the software.   </a:t>
            </a:r>
          </a:p>
          <a:p>
            <a:pPr eaLnBrk="1" hangingPunct="1">
              <a:spcBef>
                <a:spcPct val="0"/>
              </a:spcBef>
            </a:pPr>
            <a:endParaRPr lang="en-US" baseline="0" dirty="0" smtClean="0"/>
          </a:p>
          <a:p>
            <a:pPr eaLnBrk="1" hangingPunct="1">
              <a:spcBef>
                <a:spcPct val="0"/>
              </a:spcBef>
            </a:pPr>
            <a:r>
              <a:rPr lang="en-US" baseline="0" dirty="0" smtClean="0"/>
              <a:t>Pajek, developed for Windows, is also freely available for noncommercial use to analyze and visualize large networks.   We’ve provided you a link to this website which is full of information for both the new and experienced user.   Pajek is developed by Vladimir </a:t>
            </a:r>
            <a:r>
              <a:rPr lang="en-US" baseline="0" dirty="0" err="1" smtClean="0"/>
              <a:t>Batagelj</a:t>
            </a:r>
            <a:r>
              <a:rPr lang="en-US" baseline="0" dirty="0" smtClean="0"/>
              <a:t> and Andrej </a:t>
            </a:r>
            <a:r>
              <a:rPr lang="en-US" baseline="0" dirty="0" err="1" smtClean="0"/>
              <a:t>Mrvar</a:t>
            </a:r>
            <a:r>
              <a:rPr lang="en-US" baseline="0" dirty="0" smtClean="0"/>
              <a:t>.   </a:t>
            </a:r>
          </a:p>
          <a:p>
            <a:pPr eaLnBrk="1" hangingPunct="1">
              <a:spcBef>
                <a:spcPct val="0"/>
              </a:spcBef>
            </a:pPr>
            <a:endParaRPr lang="en-US" altLang="en-US" baseline="0" dirty="0" smtClean="0">
              <a:latin typeface="Arial" pitchFamily="34" charset="0"/>
              <a:ea typeface="ＭＳ Ｐゴシック" pitchFamily="34" charset="-128"/>
            </a:endParaRPr>
          </a:p>
          <a:p>
            <a:pPr eaLnBrk="1" hangingPunct="1">
              <a:spcBef>
                <a:spcPct val="0"/>
              </a:spcBef>
            </a:pPr>
            <a:r>
              <a:rPr lang="en-US" altLang="en-US" baseline="0" dirty="0" smtClean="0">
                <a:latin typeface="Arial" pitchFamily="34" charset="0"/>
                <a:ea typeface="ＭＳ Ｐゴシック" pitchFamily="34" charset="-128"/>
              </a:rPr>
              <a:t>UCINET is another popular software used for the analysis of social network data developed by Freeman, Everett and Borgatti.    UCINET is available for a free 90-day download and for the reasonable fee of $ 150.00 for government users.   </a:t>
            </a:r>
          </a:p>
          <a:p>
            <a:pPr eaLnBrk="1" hangingPunct="1">
              <a:spcBef>
                <a:spcPct val="0"/>
              </a:spcBef>
            </a:pPr>
            <a:endParaRPr lang="en-US" altLang="en-US" baseline="0" dirty="0" smtClean="0">
              <a:latin typeface="Arial" pitchFamily="34" charset="0"/>
              <a:ea typeface="ＭＳ Ｐゴシック" pitchFamily="34" charset="-128"/>
            </a:endParaRPr>
          </a:p>
          <a:p>
            <a:pPr eaLnBrk="1" hangingPunct="1">
              <a:spcBef>
                <a:spcPct val="0"/>
              </a:spcBef>
            </a:pPr>
            <a:r>
              <a:rPr lang="en-US" altLang="en-US" baseline="0" dirty="0" smtClean="0">
                <a:latin typeface="Arial" pitchFamily="34" charset="0"/>
                <a:ea typeface="ＭＳ Ｐゴシック" pitchFamily="34" charset="-128"/>
              </a:rPr>
              <a:t>Many other network analysis software packages exist – explore the resources available for social network analysis tools.    All of these software packages and others fit nicely with the epidemiologists “toolbox” and that of others who are interested in network analysis.   Of course, with new programs comes the need for training – so this should be considered in the planning process.   </a:t>
            </a:r>
          </a:p>
        </p:txBody>
      </p:sp>
    </p:spTree>
    <p:extLst>
      <p:ext uri="{BB962C8B-B14F-4D97-AF65-F5344CB8AC3E}">
        <p14:creationId xmlns:p14="http://schemas.microsoft.com/office/powerpoint/2010/main" xmlns="" val="1510702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smtClean="0"/>
              <a:t>There are many excellent papers addressing</a:t>
            </a:r>
            <a:r>
              <a:rPr lang="en-US" sz="1000" baseline="0" dirty="0" smtClean="0"/>
              <a:t> the value of network analysis as a tool for understanding community networks, partnerships and coalitions.   Above are just a few examples to help you begin.   They are:  </a:t>
            </a:r>
          </a:p>
          <a:p>
            <a:endParaRPr lang="en-US" sz="1000" baseline="0" dirty="0" smtClean="0"/>
          </a:p>
          <a:p>
            <a:pPr>
              <a:lnSpc>
                <a:spcPct val="90000"/>
              </a:lnSpc>
              <a:buNone/>
              <a:defRPr/>
            </a:pPr>
            <a:r>
              <a:rPr lang="en-US" altLang="en-US" sz="1000" dirty="0">
                <a:ea typeface="ＭＳ Ｐゴシック" panose="020B0600070205080204" pitchFamily="34" charset="-128"/>
              </a:rPr>
              <a:t>Provan KG, Veazie MA, Staten LK and Teufel-Shone NI. (2005). The Use of Network Analysis to Strengthen Community Partnerships.  </a:t>
            </a:r>
            <a:r>
              <a:rPr lang="en-US" altLang="en-US" sz="1000" i="1" dirty="0">
                <a:ea typeface="ＭＳ Ｐゴシック" panose="020B0600070205080204" pitchFamily="34" charset="-128"/>
              </a:rPr>
              <a:t>Public Administration Review</a:t>
            </a:r>
            <a:r>
              <a:rPr lang="en-US" altLang="en-US" sz="1000" dirty="0">
                <a:ea typeface="ＭＳ Ｐゴシック" panose="020B0600070205080204" pitchFamily="34" charset="-128"/>
              </a:rPr>
              <a:t>. 65(5):603-613.  </a:t>
            </a:r>
          </a:p>
          <a:p>
            <a:pPr>
              <a:lnSpc>
                <a:spcPct val="90000"/>
              </a:lnSpc>
              <a:buNone/>
              <a:defRPr/>
            </a:pPr>
            <a:endParaRPr lang="en-US" altLang="en-US" sz="1000" dirty="0">
              <a:ea typeface="ＭＳ Ｐゴシック" panose="020B0600070205080204" pitchFamily="34" charset="-128"/>
            </a:endParaRPr>
          </a:p>
          <a:p>
            <a:pPr>
              <a:lnSpc>
                <a:spcPct val="90000"/>
              </a:lnSpc>
              <a:buNone/>
              <a:defRPr/>
            </a:pPr>
            <a:r>
              <a:rPr lang="en-US" altLang="en-US" sz="1000" dirty="0">
                <a:ea typeface="ＭＳ Ｐゴシック" panose="020B0600070205080204" pitchFamily="34" charset="-128"/>
              </a:rPr>
              <a:t>Provan KG and </a:t>
            </a:r>
            <a:r>
              <a:rPr lang="en-US" altLang="en-US" sz="1000" dirty="0" err="1">
                <a:ea typeface="ＭＳ Ｐゴシック" panose="020B0600070205080204" pitchFamily="34" charset="-128"/>
              </a:rPr>
              <a:t>Milward</a:t>
            </a:r>
            <a:r>
              <a:rPr lang="en-US" altLang="en-US" sz="1000" dirty="0">
                <a:ea typeface="ＭＳ Ｐゴシック" panose="020B0600070205080204" pitchFamily="34" charset="-128"/>
              </a:rPr>
              <a:t> HB.  (2001).  Do Networks Really Work?  A Framework for Evaluating Public Sector Organizational Networks.  </a:t>
            </a:r>
            <a:r>
              <a:rPr lang="en-US" altLang="en-US" sz="1000" i="1" dirty="0">
                <a:ea typeface="ＭＳ Ｐゴシック" panose="020B0600070205080204" pitchFamily="34" charset="-128"/>
              </a:rPr>
              <a:t>Public Administration Review.  </a:t>
            </a:r>
            <a:r>
              <a:rPr lang="en-US" altLang="en-US" sz="1000" dirty="0">
                <a:ea typeface="ＭＳ Ｐゴシック" panose="020B0600070205080204" pitchFamily="34" charset="-128"/>
              </a:rPr>
              <a:t>61(4):400-409</a:t>
            </a:r>
          </a:p>
          <a:p>
            <a:pPr>
              <a:lnSpc>
                <a:spcPct val="90000"/>
              </a:lnSpc>
              <a:buNone/>
              <a:defRPr/>
            </a:pPr>
            <a:endParaRPr lang="en-US" altLang="en-US" sz="1000" dirty="0">
              <a:ea typeface="ＭＳ Ｐゴシック" panose="020B0600070205080204" pitchFamily="34" charset="-128"/>
            </a:endParaRPr>
          </a:p>
          <a:p>
            <a:pPr defTabSz="931774">
              <a:lnSpc>
                <a:spcPct val="90000"/>
              </a:lnSpc>
              <a:defRPr/>
            </a:pPr>
            <a:r>
              <a:rPr lang="en-US" sz="1000" dirty="0"/>
              <a:t>Varda,</a:t>
            </a:r>
            <a:r>
              <a:rPr lang="en-US" sz="1000" b="1" dirty="0"/>
              <a:t> </a:t>
            </a:r>
            <a:r>
              <a:rPr lang="en-US" sz="1000" dirty="0"/>
              <a:t>Danielle M. (2011). “Data-Driven Management Strategies in Public Health Collaboratives”, </a:t>
            </a:r>
            <a:r>
              <a:rPr lang="en-US" sz="1000" i="1" dirty="0"/>
              <a:t>Journal of Public Health Management and Practice</a:t>
            </a:r>
            <a:r>
              <a:rPr lang="en-US" sz="1000" dirty="0"/>
              <a:t>, 17(2), 122-132.   </a:t>
            </a:r>
            <a:r>
              <a:rPr lang="en-US" sz="1000" i="1" dirty="0"/>
              <a:t>(subscription required)</a:t>
            </a:r>
          </a:p>
          <a:p>
            <a:pPr>
              <a:lnSpc>
                <a:spcPct val="90000"/>
              </a:lnSpc>
              <a:buNone/>
              <a:defRPr/>
            </a:pPr>
            <a:endParaRPr lang="en-US" altLang="en-US" sz="1000" dirty="0">
              <a:ea typeface="ＭＳ Ｐゴシック" panose="020B0600070205080204" pitchFamily="34" charset="-128"/>
            </a:endParaRPr>
          </a:p>
          <a:p>
            <a:pPr lvl="1">
              <a:lnSpc>
                <a:spcPct val="90000"/>
              </a:lnSpc>
              <a:buNone/>
              <a:defRPr/>
            </a:pPr>
            <a:endParaRPr lang="en-US" altLang="en-US" sz="1000" dirty="0">
              <a:ea typeface="ＭＳ Ｐゴシック" panose="020B0600070205080204" pitchFamily="34" charset="-128"/>
            </a:endParaRPr>
          </a:p>
          <a:p>
            <a:pPr>
              <a:lnSpc>
                <a:spcPct val="90000"/>
              </a:lnSpc>
              <a:buNone/>
              <a:defRPr/>
            </a:pPr>
            <a:r>
              <a:rPr lang="en-US" altLang="en-US" sz="1000" dirty="0">
                <a:ea typeface="ＭＳ Ｐゴシック" panose="020B0600070205080204" pitchFamily="34" charset="-128"/>
              </a:rPr>
              <a:t>Varda DM, Forgette R, Banks D, Contractor N. (2009).  Social Network Methodology in the Study of Disasters: Issues and Insights Prompted by Post-Katrina Research.  </a:t>
            </a:r>
            <a:r>
              <a:rPr lang="en-US" altLang="en-US" sz="1000" i="1" dirty="0">
                <a:ea typeface="ＭＳ Ｐゴシック" panose="020B0600070205080204" pitchFamily="34" charset="-128"/>
              </a:rPr>
              <a:t>Popul Res Policy Rev. </a:t>
            </a:r>
            <a:r>
              <a:rPr lang="en-US" altLang="en-US" sz="1000" dirty="0">
                <a:ea typeface="ＭＳ Ｐゴシック" panose="020B0600070205080204" pitchFamily="34" charset="-128"/>
              </a:rPr>
              <a:t>28:111-29.  DOI 10.1007/s111113-008-9110-9   </a:t>
            </a:r>
          </a:p>
          <a:p>
            <a:pPr>
              <a:lnSpc>
                <a:spcPct val="90000"/>
              </a:lnSpc>
              <a:buNone/>
              <a:defRPr/>
            </a:pPr>
            <a:endParaRPr lang="en-US" altLang="en-US" sz="1000" dirty="0">
              <a:ea typeface="ＭＳ Ｐゴシック" panose="020B0600070205080204" pitchFamily="34" charset="-128"/>
            </a:endParaRPr>
          </a:p>
          <a:p>
            <a:pPr>
              <a:lnSpc>
                <a:spcPct val="90000"/>
              </a:lnSpc>
              <a:buNone/>
              <a:defRPr/>
            </a:pPr>
            <a:r>
              <a:rPr lang="en-US" altLang="en-US" sz="1000" dirty="0">
                <a:ea typeface="ＭＳ Ｐゴシック" panose="020B0600070205080204" pitchFamily="34" charset="-128"/>
              </a:rPr>
              <a:t>Hint:   If you do not have a subscription to these journals, check with your State Library to see if they can order the articles for you.   These libraries are a great resource for government professionals who need to review the current peer-reviewed literature.   </a:t>
            </a:r>
          </a:p>
          <a:p>
            <a:endParaRPr lang="en-US" dirty="0"/>
          </a:p>
        </p:txBody>
      </p:sp>
      <p:sp>
        <p:nvSpPr>
          <p:cNvPr id="4" name="Slide Number Placeholder 3"/>
          <p:cNvSpPr>
            <a:spLocks noGrp="1"/>
          </p:cNvSpPr>
          <p:nvPr>
            <p:ph type="sldNum" sz="quarter" idx="10"/>
          </p:nvPr>
        </p:nvSpPr>
        <p:spPr/>
        <p:txBody>
          <a:bodyPr/>
          <a:lstStyle/>
          <a:p>
            <a:fld id="{9BF0BA17-F5DB-46E3-A56B-3D6CF5550715}" type="slidenum">
              <a:rPr lang="en-US" smtClean="0"/>
              <a:pPr/>
              <a:t>25</a:t>
            </a:fld>
            <a:endParaRPr lang="en-US"/>
          </a:p>
        </p:txBody>
      </p:sp>
    </p:spTree>
    <p:extLst>
      <p:ext uri="{BB962C8B-B14F-4D97-AF65-F5344CB8AC3E}">
        <p14:creationId xmlns:p14="http://schemas.microsoft.com/office/powerpoint/2010/main" xmlns="" val="1885246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 I would like to thank my colleague Dr. Kristen</a:t>
            </a:r>
            <a:r>
              <a:rPr lang="en-US" baseline="0" dirty="0" smtClean="0"/>
              <a:t> Hassmiller Lich at the University of North Carolina and Dr. Danielle Varda at the University of Colorado Denver for their help and support as I developed this presentation.  I would also like to thank Dr. Varda for allowing me to use her illustrations for this presentation.</a:t>
            </a:r>
            <a:endParaRPr lang="en-US" dirty="0"/>
          </a:p>
        </p:txBody>
      </p:sp>
      <p:sp>
        <p:nvSpPr>
          <p:cNvPr id="4" name="Slide Number Placeholder 3"/>
          <p:cNvSpPr>
            <a:spLocks noGrp="1"/>
          </p:cNvSpPr>
          <p:nvPr>
            <p:ph type="sldNum" sz="quarter" idx="10"/>
          </p:nvPr>
        </p:nvSpPr>
        <p:spPr/>
        <p:txBody>
          <a:bodyPr/>
          <a:lstStyle/>
          <a:p>
            <a:fld id="{9BF0BA17-F5DB-46E3-A56B-3D6CF5550715}" type="slidenum">
              <a:rPr lang="en-US" smtClean="0"/>
              <a:pPr/>
              <a:t>26</a:t>
            </a:fld>
            <a:endParaRPr lang="en-US"/>
          </a:p>
        </p:txBody>
      </p:sp>
    </p:spTree>
    <p:extLst>
      <p:ext uri="{BB962C8B-B14F-4D97-AF65-F5344CB8AC3E}">
        <p14:creationId xmlns:p14="http://schemas.microsoft.com/office/powerpoint/2010/main" xmlns="" val="3218772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 we begin, I would like to suggest this article by Provan et al. entitled “</a:t>
            </a:r>
            <a:r>
              <a:rPr lang="en-US" i="1" dirty="0" smtClean="0"/>
              <a:t>The Use of Network Analysis to Strengthen Community Partnerships</a:t>
            </a:r>
            <a:r>
              <a:rPr lang="en-US" dirty="0" smtClean="0"/>
              <a:t>” which provides a very clear and readable review</a:t>
            </a:r>
            <a:r>
              <a:rPr lang="en-US" baseline="0" dirty="0" smtClean="0"/>
              <a:t> of network analysis with practical applications to public health.   This article provides a pragmatic introduction to network analysis and potential benefits for both the program or organization of interest and the community as a whole.   As of Fall 2014 it was available on the internet in a variety of locations and you will find it on the Transformation Station site under the “Systems” Core.  </a:t>
            </a:r>
            <a:endParaRPr lang="en-US" dirty="0"/>
          </a:p>
        </p:txBody>
      </p:sp>
      <p:sp>
        <p:nvSpPr>
          <p:cNvPr id="4" name="Slide Number Placeholder 3"/>
          <p:cNvSpPr>
            <a:spLocks noGrp="1"/>
          </p:cNvSpPr>
          <p:nvPr>
            <p:ph type="sldNum" sz="quarter" idx="10"/>
          </p:nvPr>
        </p:nvSpPr>
        <p:spPr/>
        <p:txBody>
          <a:bodyPr/>
          <a:lstStyle/>
          <a:p>
            <a:fld id="{9BF0BA17-F5DB-46E3-A56B-3D6CF5550715}" type="slidenum">
              <a:rPr lang="en-US" smtClean="0"/>
              <a:pPr/>
              <a:t>3</a:t>
            </a:fld>
            <a:endParaRPr lang="en-US"/>
          </a:p>
        </p:txBody>
      </p:sp>
    </p:spTree>
    <p:extLst>
      <p:ext uri="{BB962C8B-B14F-4D97-AF65-F5344CB8AC3E}">
        <p14:creationId xmlns:p14="http://schemas.microsoft.com/office/powerpoint/2010/main" xmlns="" val="1486358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an era of health care reform, partnerships play an important</a:t>
            </a:r>
            <a:r>
              <a:rPr lang="en-US" baseline="0" dirty="0" smtClean="0"/>
              <a:t> role as MCH leadership sits at the table with colleagues from Medicaid, private medical and health insurance providers.   We learned, through the needs assessment process in 2014, that skills to create and enhance partnerships and collaborations were more important than ever to Title V leadership.   Public health must be “at the table” early and consistently.   We want to assure care for the women, infants and children under our care and we want to lead these changes, not passively follow the lead of others.    Understanding the basic tenants of network science principles can provide us with tools to enhance our skills.  This, in turn, directly benefits our families.  </a:t>
            </a:r>
            <a:endParaRPr lang="en-US" dirty="0"/>
          </a:p>
        </p:txBody>
      </p:sp>
      <p:sp>
        <p:nvSpPr>
          <p:cNvPr id="4" name="Slide Number Placeholder 3"/>
          <p:cNvSpPr>
            <a:spLocks noGrp="1"/>
          </p:cNvSpPr>
          <p:nvPr>
            <p:ph type="sldNum" sz="quarter" idx="10"/>
          </p:nvPr>
        </p:nvSpPr>
        <p:spPr/>
        <p:txBody>
          <a:bodyPr/>
          <a:lstStyle/>
          <a:p>
            <a:fld id="{9BF0BA17-F5DB-46E3-A56B-3D6CF5550715}" type="slidenum">
              <a:rPr lang="en-US" smtClean="0"/>
              <a:pPr/>
              <a:t>4</a:t>
            </a:fld>
            <a:endParaRPr lang="en-US"/>
          </a:p>
        </p:txBody>
      </p:sp>
    </p:spTree>
    <p:extLst>
      <p:ext uri="{BB962C8B-B14F-4D97-AF65-F5344CB8AC3E}">
        <p14:creationId xmlns:p14="http://schemas.microsoft.com/office/powerpoint/2010/main" xmlns="" val="245674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Provan et al states that:  “</a:t>
            </a:r>
            <a:r>
              <a:rPr lang="en-US" i="1" dirty="0" smtClean="0"/>
              <a:t>Network analysis</a:t>
            </a:r>
            <a:r>
              <a:rPr lang="en-US" i="1" baseline="0" dirty="0" smtClean="0"/>
              <a:t> is a method of collecting and analyzing data from multiple individuals or organizations that may be interacting with one another.”  </a:t>
            </a:r>
            <a:r>
              <a:rPr lang="en-US" dirty="0" smtClean="0"/>
              <a:t>Our </a:t>
            </a:r>
            <a:r>
              <a:rPr lang="en-US" baseline="0" dirty="0" smtClean="0"/>
              <a:t>focus for this presentation is on programs and partnerships, particularly in light of changes needed under health care reform.  Collaboration is key and while maternal and child health practitioners have always worked together to implement change, the breadth of our partnerships is expanding further than ever before.   </a:t>
            </a:r>
            <a:endParaRPr lang="en-US" dirty="0"/>
          </a:p>
        </p:txBody>
      </p:sp>
      <p:sp>
        <p:nvSpPr>
          <p:cNvPr id="4" name="Slide Number Placeholder 3"/>
          <p:cNvSpPr>
            <a:spLocks noGrp="1"/>
          </p:cNvSpPr>
          <p:nvPr>
            <p:ph type="sldNum" sz="quarter" idx="10"/>
          </p:nvPr>
        </p:nvSpPr>
        <p:spPr/>
        <p:txBody>
          <a:bodyPr/>
          <a:lstStyle/>
          <a:p>
            <a:fld id="{9BF0BA17-F5DB-46E3-A56B-3D6CF5550715}" type="slidenum">
              <a:rPr lang="en-US" smtClean="0"/>
              <a:pPr/>
              <a:t>5</a:t>
            </a:fld>
            <a:endParaRPr lang="en-US"/>
          </a:p>
        </p:txBody>
      </p:sp>
    </p:spTree>
    <p:extLst>
      <p:ext uri="{BB962C8B-B14F-4D97-AF65-F5344CB8AC3E}">
        <p14:creationId xmlns:p14="http://schemas.microsoft.com/office/powerpoint/2010/main" xmlns="" val="2758365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noFill/>
          <a:ln>
            <a:miter lim="800000"/>
            <a:headEnd/>
            <a:tailEnd/>
          </a:ln>
        </p:spPr>
        <p:txBody>
          <a:bodyPr/>
          <a:lstStyle/>
          <a:p>
            <a:fld id="{79FC1DB0-DF3C-47AB-848E-6CEA61BD1531}" type="slidenum">
              <a:rPr lang="en-US" altLang="en-US">
                <a:latin typeface="Arial" pitchFamily="34" charset="0"/>
              </a:rPr>
              <a:pPr/>
              <a:t>6</a:t>
            </a:fld>
            <a:endParaRPr lang="en-US" altLang="en-US">
              <a:latin typeface="Arial" pitchFamily="34" charset="0"/>
            </a:endParaRPr>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But network analysis can be used to understand the behavior of other groups, including networks of drug users (who buys, who sells and how often), the spread of sexually-transmitted disease among a group of peers and “dark networks” - terrorist organizations.    In all of these examples, it is important to understand who connects to whom and where strong or particularly weak links exist. </a:t>
            </a:r>
          </a:p>
          <a:p>
            <a:pPr eaLnBrk="1" hangingPunct="1">
              <a:spcBef>
                <a:spcPct val="0"/>
              </a:spcBef>
            </a:pPr>
            <a:endParaRPr lang="en-US" altLang="en-US" baseline="0" dirty="0" smtClean="0">
              <a:latin typeface="Arial" pitchFamily="34" charset="0"/>
              <a:ea typeface="ＭＳ Ｐゴシック" pitchFamily="34" charset="-128"/>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altLang="en-US" sz="1200" dirty="0" smtClean="0">
                <a:solidFill>
                  <a:prstClr val="black"/>
                </a:solidFill>
              </a:rPr>
              <a:t>Nodes are represented here by </a:t>
            </a:r>
            <a:r>
              <a:rPr lang="en-US" altLang="en-US" sz="1200" b="1" dirty="0" smtClean="0">
                <a:solidFill>
                  <a:prstClr val="black"/>
                </a:solidFill>
              </a:rPr>
              <a:t>circles</a:t>
            </a:r>
            <a:r>
              <a:rPr lang="en-US" altLang="en-US" sz="1200" dirty="0" smtClean="0">
                <a:solidFill>
                  <a:prstClr val="black"/>
                </a:solidFill>
              </a:rPr>
              <a:t> while links are represented by the </a:t>
            </a:r>
            <a:r>
              <a:rPr lang="en-US" altLang="en-US" sz="1200" b="1" dirty="0" smtClean="0">
                <a:solidFill>
                  <a:prstClr val="black"/>
                </a:solidFill>
              </a:rPr>
              <a:t>lines</a:t>
            </a:r>
            <a:r>
              <a:rPr lang="en-US" altLang="en-US" sz="1200" dirty="0" smtClean="0">
                <a:solidFill>
                  <a:prstClr val="black"/>
                </a:solidFill>
              </a:rPr>
              <a:t> that connect them.   </a:t>
            </a:r>
            <a:r>
              <a:rPr lang="en-US" altLang="en-US" dirty="0" smtClean="0">
                <a:latin typeface="Arial" pitchFamily="34" charset="0"/>
                <a:ea typeface="ＭＳ Ｐゴシック" pitchFamily="34" charset="-128"/>
              </a:rPr>
              <a:t>Nodes can be people, or even different kinds of people (i.e., providers and patients). They can represent agencies, resources, or tasks that need to be done. Links connect nodes in some meaningful way. For example, two people might be linked if they are friends or share information, or have a sexual partnership. Links can go one way (i.e., an organization can have access to a resource, or a person can be assigned to a task) or two ways (two agencies collaborate). Visualizing networks can allow a different kind of conversation around how they behave, and how to improve them. One can stop with visualization, or, if warranted by the problem, continue to more sophisticated analysis.</a:t>
            </a:r>
          </a:p>
          <a:p>
            <a:pPr eaLnBrk="1" hangingPunct="1">
              <a:spcBef>
                <a:spcPct val="0"/>
              </a:spcBef>
            </a:pPr>
            <a:endParaRPr lang="en-US" alt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xmlns="" val="2049353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ln>
            <a:miter lim="800000"/>
            <a:headEnd/>
            <a:tailEnd/>
          </a:ln>
        </p:spPr>
        <p:txBody>
          <a:bodyPr/>
          <a:lstStyle/>
          <a:p>
            <a:fld id="{802DE277-803E-4E75-857C-B7BF95504E48}" type="slidenum">
              <a:rPr lang="en-US" altLang="en-US">
                <a:latin typeface="Arial" pitchFamily="34" charset="0"/>
              </a:rPr>
              <a:pPr/>
              <a:t>7</a:t>
            </a:fld>
            <a:endParaRPr lang="en-US" altLang="en-US">
              <a:latin typeface="Arial" pitchFamily="34" charset="0"/>
            </a:endParaRPr>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smtClean="0">
                <a:latin typeface="Arial" pitchFamily="34" charset="0"/>
                <a:ea typeface="ＭＳ Ｐゴシック" pitchFamily="34" charset="-128"/>
              </a:rPr>
              <a:t>As</a:t>
            </a:r>
            <a:r>
              <a:rPr lang="en-US" altLang="en-US" baseline="0" dirty="0" smtClean="0">
                <a:latin typeface="Arial" pitchFamily="34" charset="0"/>
                <a:ea typeface="ＭＳ Ｐゴシック" pitchFamily="34" charset="-128"/>
              </a:rPr>
              <a:t> illustrated by Dr. Danielle Varda of the University of Colorado Denver, networks can be very simple (at the top of this slide you will see some simple networks with 6 or 7 partners) or very complex, as illustrated in the lower right hand corner with potentially hundreds of nodes and complex interconnections.  </a:t>
            </a:r>
            <a:endParaRPr lang="en-US" alt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xmlns="" val="3987003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talk about some important terms to know</a:t>
            </a:r>
            <a:r>
              <a:rPr lang="en-US" baseline="0" dirty="0" smtClean="0"/>
              <a:t> when evaluating a network.   This and more can be found from the Provan et al. paper entitled “</a:t>
            </a:r>
            <a:r>
              <a:rPr lang="en-US" i="1" baseline="0" dirty="0" smtClean="0"/>
              <a:t>The Use of Network Analysis to Strengthen Community Partnerships</a:t>
            </a:r>
            <a:r>
              <a:rPr lang="en-US" baseline="0" dirty="0" smtClean="0"/>
              <a:t>”.  </a:t>
            </a:r>
          </a:p>
          <a:p>
            <a:endParaRPr lang="en-US" baseline="0" dirty="0" smtClean="0"/>
          </a:p>
          <a:p>
            <a:pPr>
              <a:buNone/>
            </a:pPr>
            <a:r>
              <a:rPr lang="en-US" b="1" dirty="0"/>
              <a:t>Density:  </a:t>
            </a:r>
            <a:r>
              <a:rPr lang="en-US" dirty="0"/>
              <a:t>How connected are the nodes in your network?   What is their level of connectedness?   How often do they interact?</a:t>
            </a:r>
          </a:p>
          <a:p>
            <a:pPr>
              <a:buNone/>
            </a:pPr>
            <a:r>
              <a:rPr lang="en-US" b="1" dirty="0"/>
              <a:t>Centrality:  </a:t>
            </a:r>
            <a:r>
              <a:rPr lang="en-US" dirty="0"/>
              <a:t>Who is at the center of the network?  One or more organizations?   Should someone be at the center who is not?</a:t>
            </a:r>
          </a:p>
          <a:p>
            <a:pPr>
              <a:buNone/>
            </a:pPr>
            <a:r>
              <a:rPr lang="en-US" b="1" dirty="0"/>
              <a:t>Weak or Strong Ties:  </a:t>
            </a:r>
            <a:r>
              <a:rPr lang="en-US" dirty="0"/>
              <a:t>Who is strongly linked and where are weak or fragile links?   Weak or fragile links can easily be broken.  </a:t>
            </a:r>
          </a:p>
          <a:p>
            <a:pPr>
              <a:buNone/>
            </a:pPr>
            <a:r>
              <a:rPr lang="en-US" b="1" dirty="0"/>
              <a:t>Fragmentation:  </a:t>
            </a:r>
            <a:r>
              <a:rPr lang="en-US" dirty="0"/>
              <a:t>Is your overall system strongly connected or do you have fragments or isolates within your network?</a:t>
            </a:r>
          </a:p>
          <a:p>
            <a:pPr>
              <a:buNone/>
            </a:pPr>
            <a:r>
              <a:rPr lang="en-US" b="1" dirty="0"/>
              <a:t>Trust:  </a:t>
            </a:r>
            <a:r>
              <a:rPr lang="en-US" dirty="0"/>
              <a:t>What is the level of trust within your network?  How well do individuals or organizations work together?   </a:t>
            </a:r>
          </a:p>
          <a:p>
            <a:pPr>
              <a:buNone/>
            </a:pPr>
            <a:endParaRPr lang="en-US" b="1" dirty="0"/>
          </a:p>
          <a:p>
            <a:pPr>
              <a:buNone/>
            </a:pPr>
            <a:r>
              <a:rPr lang="en-US" dirty="0"/>
              <a:t>Now let’s look at little more closely at each of these terms.  </a:t>
            </a:r>
          </a:p>
          <a:p>
            <a:endParaRPr lang="en-US" baseline="0" dirty="0" smtClean="0"/>
          </a:p>
        </p:txBody>
      </p:sp>
      <p:sp>
        <p:nvSpPr>
          <p:cNvPr id="4" name="Slide Number Placeholder 3"/>
          <p:cNvSpPr>
            <a:spLocks noGrp="1"/>
          </p:cNvSpPr>
          <p:nvPr>
            <p:ph type="sldNum" sz="quarter" idx="10"/>
          </p:nvPr>
        </p:nvSpPr>
        <p:spPr/>
        <p:txBody>
          <a:bodyPr/>
          <a:lstStyle/>
          <a:p>
            <a:fld id="{9BF0BA17-F5DB-46E3-A56B-3D6CF5550715}" type="slidenum">
              <a:rPr lang="en-US" smtClean="0"/>
              <a:pPr/>
              <a:t>8</a:t>
            </a:fld>
            <a:endParaRPr lang="en-US"/>
          </a:p>
        </p:txBody>
      </p:sp>
    </p:spTree>
    <p:extLst>
      <p:ext uri="{BB962C8B-B14F-4D97-AF65-F5344CB8AC3E}">
        <p14:creationId xmlns:p14="http://schemas.microsoft.com/office/powerpoint/2010/main" xmlns="" val="3943396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How connected are the nodes in your network?   What is their level of connectedness?   How often do they interact with one another?   </a:t>
            </a:r>
          </a:p>
          <a:p>
            <a:endParaRPr lang="en-US" dirty="0"/>
          </a:p>
          <a:p>
            <a:r>
              <a:rPr lang="en-US" dirty="0"/>
              <a:t>This doesn’t tell us about the </a:t>
            </a:r>
            <a:r>
              <a:rPr lang="en-US" b="1" dirty="0"/>
              <a:t>quality</a:t>
            </a:r>
            <a:r>
              <a:rPr lang="en-US" dirty="0"/>
              <a:t> of the connections – just an understanding of what ties exist in relation to all that could exist.  You can see in the illustration how many connections exist at the center of this network but how loosely tied those individuals or agencies on the periphery of the network seem to be.  For some networks, this might be an workable arrangement but for others, more ties might be beneficial.   </a:t>
            </a:r>
          </a:p>
          <a:p>
            <a:endParaRPr lang="en-US" dirty="0"/>
          </a:p>
          <a:p>
            <a:r>
              <a:rPr lang="en-US" dirty="0"/>
              <a:t>Dr. Danielle Varda, the developer of PARTNER, which we’ll talk about later in this presentation, teaches that a bigger network isn’t always a better network.  We need to right-size, making sure that each partner has a role to play and adds to the network as a whole.   Trimming the network can sometimes make for a more efficient and manageable system.   Each network is unique.   </a:t>
            </a:r>
          </a:p>
          <a:p>
            <a:endParaRPr lang="en-US" dirty="0"/>
          </a:p>
          <a:p>
            <a:pPr defTabSz="931774"/>
            <a:r>
              <a:rPr lang="en-US" dirty="0"/>
              <a:t>For a concise overview of Density, see “The Use of Network Analysis to Strengthen Community Partnerships” by Provan and colleagues.   </a:t>
            </a:r>
          </a:p>
          <a:p>
            <a:endParaRPr lang="en-US" dirty="0"/>
          </a:p>
          <a:p>
            <a:endParaRPr lang="en-US" baseline="0" dirty="0" smtClean="0"/>
          </a:p>
        </p:txBody>
      </p:sp>
      <p:sp>
        <p:nvSpPr>
          <p:cNvPr id="4" name="Slide Number Placeholder 3"/>
          <p:cNvSpPr>
            <a:spLocks noGrp="1"/>
          </p:cNvSpPr>
          <p:nvPr>
            <p:ph type="sldNum" sz="quarter" idx="10"/>
          </p:nvPr>
        </p:nvSpPr>
        <p:spPr/>
        <p:txBody>
          <a:bodyPr/>
          <a:lstStyle/>
          <a:p>
            <a:fld id="{9BF0BA17-F5DB-46E3-A56B-3D6CF5550715}" type="slidenum">
              <a:rPr lang="en-US" smtClean="0"/>
              <a:pPr/>
              <a:t>9</a:t>
            </a:fld>
            <a:endParaRPr lang="en-US"/>
          </a:p>
        </p:txBody>
      </p:sp>
    </p:spTree>
    <p:extLst>
      <p:ext uri="{BB962C8B-B14F-4D97-AF65-F5344CB8AC3E}">
        <p14:creationId xmlns:p14="http://schemas.microsoft.com/office/powerpoint/2010/main" xmlns="" val="1733552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smtClean="0"/>
              <a:t>September 2014</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BBE071B-8E5C-4378-8D21-FF05D51197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September 2014</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BBE071B-8E5C-4378-8D21-FF05D51197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September 2014</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BBE071B-8E5C-4378-8D21-FF05D51197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September 2014</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16E56B-2673-46C2-955B-35C1FE887AC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September 2014</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631BA8-F531-4670-AD10-688C853052C1}"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September 2014</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B272CD-FD5A-4CB7-9F0D-B5209E686EB9}"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September 2014</a:t>
            </a: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0E0008-8231-4EA6-994B-3275028060F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September 2014</a:t>
            </a: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FFB6D6A-6846-47BF-823C-6B3893D40778}"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September 2014</a:t>
            </a: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ECD8979-B7C1-4118-8844-028320E193B4}"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September 2014</a:t>
            </a: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3ED9356-3432-4F6E-A91F-E92A84998B60}"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September 2014</a:t>
            </a: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1505761-1175-44C9-9415-5C43E88F97C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September 2014</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BBE071B-8E5C-4378-8D21-FF05D51197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September 2014</a:t>
            </a: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7CD3279-E3B1-44B4-9026-3184E05BC079}"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September 2014</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5CD3D3-C8EA-45BE-ACA7-D43CE9CEF642}"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September 2014</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609640-BEA6-4A68-AADE-067B43DE0370}"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September 2014</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F6FAE8-855E-4325-AB1E-96D18A4F61BA}"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September 2014</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0D3998-EE5D-4E70-84DB-2F1C40080FE7}"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September 2014</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20CEFB-7E2B-4A33-AA89-D787DE07BF35}"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September 2014</a:t>
            </a: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46586A4-C2FC-4029-83D1-32597971E346}"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September 2014</a:t>
            </a: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06D5F57-629E-4529-A640-3EBBDFE567BB}"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September 2014</a:t>
            </a: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5537D53-7793-4A44-B631-E2FA4EBD9094}"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September 2014</a:t>
            </a: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B833A63-CB1C-40C0-9D6A-F70F36EF1C5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t>September 2014</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BBE071B-8E5C-4378-8D21-FF05D51197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September 2014</a:t>
            </a: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57C95F-C0C4-48EE-BE76-1E48944C5B53}"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September 2014</a:t>
            </a: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E5B066E-8C78-46A5-9DC9-D13935C5D28E}"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September 2014</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7281AE-3C1A-4C9A-91D4-130210CF6D17}"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September 2014</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7EC4B2-D9C0-4FA8-9D41-F3C3CE38C0E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r>
              <a:rPr lang="en-US" smtClean="0"/>
              <a:t>September 2014</a:t>
            </a:r>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5BBE071B-8E5C-4378-8D21-FF05D51197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r>
              <a:rPr lang="en-US" smtClean="0"/>
              <a:t>September 2014</a:t>
            </a:r>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5BBE071B-8E5C-4378-8D21-FF05D51197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r>
              <a:rPr lang="en-US" smtClean="0"/>
              <a:t>September 2014</a:t>
            </a:r>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5BBE071B-8E5C-4378-8D21-FF05D51197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r>
              <a:rPr lang="en-US" smtClean="0"/>
              <a:t>September 2014</a:t>
            </a:r>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5BBE071B-8E5C-4378-8D21-FF05D51197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r>
              <a:rPr lang="en-US" smtClean="0"/>
              <a:t>September 2014</a:t>
            </a:r>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5BBE071B-8E5C-4378-8D21-FF05D51197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r>
              <a:rPr lang="en-US" smtClean="0"/>
              <a:t>September 2014</a:t>
            </a:r>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5BBE071B-8E5C-4378-8D21-FF05D51197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r>
              <a:rPr lang="en-US" smtClean="0"/>
              <a:t>September 2014</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fld id="{5BBE071B-8E5C-4378-8D21-FF05D51197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r>
              <a:rPr lang="en-US" smtClean="0"/>
              <a:t>September 2014</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2010F8F-AF58-488F-A83C-00601DDFCF98}" type="slidenum">
              <a:rPr lang="en-US"/>
              <a:pPr>
                <a:defRPr/>
              </a:pPr>
              <a:t>‹#›</a:t>
            </a:fld>
            <a:endParaRPr lang="en-US"/>
          </a:p>
        </p:txBody>
      </p:sp>
      <p:pic>
        <p:nvPicPr>
          <p:cNvPr id="2054" name="Picture 1"/>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r>
              <a:rPr lang="en-US" smtClean="0"/>
              <a:t>September 2014</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5E54D30-21F0-4E99-B598-84F8D9F05BB1}" type="slidenum">
              <a:rPr lang="en-US"/>
              <a:pPr>
                <a:defRPr/>
              </a:pPr>
              <a:t>‹#›</a:t>
            </a:fld>
            <a:endParaRPr lang="en-US"/>
          </a:p>
        </p:txBody>
      </p:sp>
      <p:pic>
        <p:nvPicPr>
          <p:cNvPr id="3078" name="Picture 6"/>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media1.wma"/><Relationship Id="rId5" Type="http://schemas.openxmlformats.org/officeDocument/2006/relationships/image" Target="../media/image4.png"/><Relationship Id="rId4" Type="http://schemas.microsoft.com/office/2007/relationships/media" Target="../media/media1.wma"/></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audio" Target="../media/media10.wma"/><Relationship Id="rId6" Type="http://schemas.openxmlformats.org/officeDocument/2006/relationships/image" Target="../media/image4.png"/><Relationship Id="rId5" Type="http://schemas.microsoft.com/office/2007/relationships/media" Target="../media/media10.wm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4.xml"/><Relationship Id="rId1" Type="http://schemas.openxmlformats.org/officeDocument/2006/relationships/audio" Target="../media/media11.wma"/><Relationship Id="rId6" Type="http://schemas.openxmlformats.org/officeDocument/2006/relationships/image" Target="../media/image4.png"/><Relationship Id="rId5" Type="http://schemas.microsoft.com/office/2007/relationships/media" Target="../media/media11.wm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4.xml"/><Relationship Id="rId1" Type="http://schemas.openxmlformats.org/officeDocument/2006/relationships/audio" Target="../media/media12.wma"/><Relationship Id="rId5" Type="http://schemas.openxmlformats.org/officeDocument/2006/relationships/image" Target="../media/image4.png"/><Relationship Id="rId4" Type="http://schemas.microsoft.com/office/2007/relationships/media" Target="../media/media12.wma"/></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4.xml"/><Relationship Id="rId1" Type="http://schemas.openxmlformats.org/officeDocument/2006/relationships/audio" Target="../media/media13.wma"/><Relationship Id="rId6" Type="http://schemas.openxmlformats.org/officeDocument/2006/relationships/image" Target="../media/image4.png"/><Relationship Id="rId5" Type="http://schemas.microsoft.com/office/2007/relationships/media" Target="../media/media13.wma"/><Relationship Id="rId4" Type="http://schemas.openxmlformats.org/officeDocument/2006/relationships/image" Target="../media/image8.w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audio" Target="../media/media14.wma"/><Relationship Id="rId5" Type="http://schemas.openxmlformats.org/officeDocument/2006/relationships/image" Target="../media/image4.png"/><Relationship Id="rId4" Type="http://schemas.microsoft.com/office/2007/relationships/media" Target="../media/media14.wma"/></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audio" Target="../media/media15.wma"/><Relationship Id="rId5" Type="http://schemas.openxmlformats.org/officeDocument/2006/relationships/image" Target="../media/image4.png"/><Relationship Id="rId4" Type="http://schemas.microsoft.com/office/2007/relationships/media" Target="../media/media15.wma"/></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media16.wma"/><Relationship Id="rId6" Type="http://schemas.openxmlformats.org/officeDocument/2006/relationships/image" Target="../media/image4.png"/><Relationship Id="rId5" Type="http://schemas.microsoft.com/office/2007/relationships/media" Target="../media/media16.wma"/><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4.xml"/><Relationship Id="rId1" Type="http://schemas.openxmlformats.org/officeDocument/2006/relationships/audio" Target="../media/media17.wma"/><Relationship Id="rId5" Type="http://schemas.openxmlformats.org/officeDocument/2006/relationships/image" Target="../media/image4.png"/><Relationship Id="rId4" Type="http://schemas.microsoft.com/office/2007/relationships/media" Target="../media/media17.wma"/></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4.xml"/><Relationship Id="rId1" Type="http://schemas.openxmlformats.org/officeDocument/2006/relationships/audio" Target="../media/media18.wma"/><Relationship Id="rId5" Type="http://schemas.openxmlformats.org/officeDocument/2006/relationships/image" Target="../media/image4.png"/><Relationship Id="rId4" Type="http://schemas.microsoft.com/office/2007/relationships/media" Target="../media/media18.wma"/></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audio" Target="../media/media19.wma"/><Relationship Id="rId6" Type="http://schemas.microsoft.com/office/2007/relationships/media" Target="../media/media19.wma"/><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audio" Target="../media/media2.wma"/><Relationship Id="rId5" Type="http://schemas.openxmlformats.org/officeDocument/2006/relationships/image" Target="../media/image4.png"/><Relationship Id="rId4" Type="http://schemas.microsoft.com/office/2007/relationships/media" Target="../media/media2.wma"/></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audio" Target="../media/media20.wma"/><Relationship Id="rId6" Type="http://schemas.openxmlformats.org/officeDocument/2006/relationships/image" Target="../media/image4.png"/><Relationship Id="rId5" Type="http://schemas.microsoft.com/office/2007/relationships/media" Target="../media/media20.wma"/><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4.xml"/><Relationship Id="rId1" Type="http://schemas.openxmlformats.org/officeDocument/2006/relationships/audio" Target="../media/media21.wma"/><Relationship Id="rId5" Type="http://schemas.openxmlformats.org/officeDocument/2006/relationships/image" Target="../media/image4.png"/><Relationship Id="rId4" Type="http://schemas.microsoft.com/office/2007/relationships/media" Target="../media/media21.wma"/></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audio" Target="../media/media22.wma"/><Relationship Id="rId6" Type="http://schemas.microsoft.com/office/2007/relationships/media" Target="../media/media22.wma"/><Relationship Id="rId5" Type="http://schemas.openxmlformats.org/officeDocument/2006/relationships/image" Target="../media/image11.png"/><Relationship Id="rId4" Type="http://schemas.openxmlformats.org/officeDocument/2006/relationships/hyperlink" Target="http://www.partnertool.net/"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4.xml"/><Relationship Id="rId1" Type="http://schemas.openxmlformats.org/officeDocument/2006/relationships/audio" Target="../media/media23.wma"/><Relationship Id="rId6" Type="http://schemas.openxmlformats.org/officeDocument/2006/relationships/image" Target="../media/image4.png"/><Relationship Id="rId5" Type="http://schemas.microsoft.com/office/2007/relationships/media" Target="../media/media23.wma"/><Relationship Id="rId4" Type="http://schemas.openxmlformats.org/officeDocument/2006/relationships/hyperlink" Target="http://uknowledge.uky.edu/frontiersinphssr/vol2/iss1/7/"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4.xml"/><Relationship Id="rId7" Type="http://schemas.microsoft.com/office/2007/relationships/media" Target="../media/media24.wma"/><Relationship Id="rId2" Type="http://schemas.openxmlformats.org/officeDocument/2006/relationships/slideLayout" Target="../slideLayouts/slideLayout24.xml"/><Relationship Id="rId1" Type="http://schemas.openxmlformats.org/officeDocument/2006/relationships/audio" Target="../media/media24.wma"/><Relationship Id="rId6" Type="http://schemas.openxmlformats.org/officeDocument/2006/relationships/hyperlink" Target="https://sites.google.com/site/ucinetsoftware/home" TargetMode="External"/><Relationship Id="rId5" Type="http://schemas.openxmlformats.org/officeDocument/2006/relationships/hyperlink" Target="http://pajek.imfm.si/doku.php?id=pajek" TargetMode="External"/><Relationship Id="rId4" Type="http://schemas.openxmlformats.org/officeDocument/2006/relationships/hyperlink" Target="http://gephi.github.io/features/"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4.xml"/><Relationship Id="rId1" Type="http://schemas.openxmlformats.org/officeDocument/2006/relationships/audio" Target="../media/media25.wma"/><Relationship Id="rId5" Type="http://schemas.openxmlformats.org/officeDocument/2006/relationships/image" Target="../media/image4.png"/><Relationship Id="rId4" Type="http://schemas.microsoft.com/office/2007/relationships/media" Target="../media/media25.wma"/></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media26.wma"/><Relationship Id="rId6" Type="http://schemas.microsoft.com/office/2007/relationships/media" Target="../media/media26.wma"/><Relationship Id="rId5" Type="http://schemas.openxmlformats.org/officeDocument/2006/relationships/hyperlink" Target="mailto:Lorie.chesnut@uky.edu" TargetMode="Externa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4.xml"/><Relationship Id="rId1" Type="http://schemas.openxmlformats.org/officeDocument/2006/relationships/audio" Target="../media/media3.wma"/><Relationship Id="rId5" Type="http://schemas.openxmlformats.org/officeDocument/2006/relationships/image" Target="../media/image4.png"/><Relationship Id="rId4" Type="http://schemas.microsoft.com/office/2007/relationships/media" Target="../media/media3.wma"/></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4.xml"/><Relationship Id="rId1" Type="http://schemas.openxmlformats.org/officeDocument/2006/relationships/audio" Target="../media/media4.wma"/><Relationship Id="rId6" Type="http://schemas.openxmlformats.org/officeDocument/2006/relationships/image" Target="../media/image4.png"/><Relationship Id="rId5" Type="http://schemas.microsoft.com/office/2007/relationships/media" Target="../media/media4.wma"/><Relationship Id="rId4" Type="http://schemas.openxmlformats.org/officeDocument/2006/relationships/hyperlink" Target="http://www.amchp.org/Transformation-Station/Pages/Home.aspx"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4.xml"/><Relationship Id="rId1" Type="http://schemas.openxmlformats.org/officeDocument/2006/relationships/audio" Target="../media/media5.wma"/><Relationship Id="rId5" Type="http://schemas.openxmlformats.org/officeDocument/2006/relationships/image" Target="../media/image4.png"/><Relationship Id="rId4" Type="http://schemas.microsoft.com/office/2007/relationships/media" Target="../media/media5.wma"/></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4.xml"/><Relationship Id="rId1" Type="http://schemas.openxmlformats.org/officeDocument/2006/relationships/audio" Target="../media/media6.wma"/><Relationship Id="rId5" Type="http://schemas.openxmlformats.org/officeDocument/2006/relationships/image" Target="../media/image4.png"/><Relationship Id="rId4" Type="http://schemas.microsoft.com/office/2007/relationships/media" Target="../media/media6.wma"/></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audio" Target="../media/media7.wma"/><Relationship Id="rId6" Type="http://schemas.openxmlformats.org/officeDocument/2006/relationships/image" Target="../media/image4.png"/><Relationship Id="rId5" Type="http://schemas.microsoft.com/office/2007/relationships/media" Target="../media/media7.wma"/><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xml"/><Relationship Id="rId1" Type="http://schemas.openxmlformats.org/officeDocument/2006/relationships/audio" Target="../media/media8.wma"/><Relationship Id="rId5" Type="http://schemas.openxmlformats.org/officeDocument/2006/relationships/image" Target="../media/image4.png"/><Relationship Id="rId4" Type="http://schemas.microsoft.com/office/2007/relationships/media" Target="../media/media8.wma"/></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4.xml"/><Relationship Id="rId1" Type="http://schemas.openxmlformats.org/officeDocument/2006/relationships/audio" Target="../media/media9.wma"/><Relationship Id="rId6" Type="http://schemas.openxmlformats.org/officeDocument/2006/relationships/image" Target="../media/image4.png"/><Relationship Id="rId5" Type="http://schemas.microsoft.com/office/2007/relationships/media" Target="../media/media9.wm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971800"/>
            <a:ext cx="8077200" cy="1470025"/>
          </a:xfrm>
        </p:spPr>
        <p:txBody>
          <a:bodyPr/>
          <a:lstStyle/>
          <a:p>
            <a:r>
              <a:rPr lang="en-US" dirty="0" smtClean="0"/>
              <a:t>Network Analysis in MCH Practice</a:t>
            </a:r>
            <a:endParaRPr lang="en-US" dirty="0"/>
          </a:p>
        </p:txBody>
      </p:sp>
      <p:sp>
        <p:nvSpPr>
          <p:cNvPr id="3" name="Subtitle 2"/>
          <p:cNvSpPr>
            <a:spLocks noGrp="1"/>
          </p:cNvSpPr>
          <p:nvPr>
            <p:ph type="subTitle" idx="1"/>
          </p:nvPr>
        </p:nvSpPr>
        <p:spPr>
          <a:xfrm>
            <a:off x="1371600" y="3733800"/>
            <a:ext cx="6400800" cy="1676400"/>
          </a:xfrm>
        </p:spPr>
        <p:txBody>
          <a:bodyPr/>
          <a:lstStyle/>
          <a:p>
            <a:r>
              <a:rPr lang="en-US" sz="2400" b="1" dirty="0" smtClean="0">
                <a:solidFill>
                  <a:schemeClr val="tx1"/>
                </a:solidFill>
              </a:rPr>
              <a:t>A brief introduction for public health practitioners</a:t>
            </a:r>
          </a:p>
          <a:p>
            <a:endParaRPr lang="en-US" sz="1000" dirty="0" smtClean="0">
              <a:solidFill>
                <a:schemeClr val="tx1"/>
              </a:solidFill>
            </a:endParaRPr>
          </a:p>
          <a:p>
            <a:r>
              <a:rPr lang="en-US" sz="1800" dirty="0" smtClean="0">
                <a:solidFill>
                  <a:schemeClr val="tx1"/>
                </a:solidFill>
              </a:rPr>
              <a:t>Lorie Wayne Chesnut, DrPH, MPH</a:t>
            </a:r>
          </a:p>
          <a:p>
            <a:r>
              <a:rPr lang="en-US" sz="1800" dirty="0" smtClean="0">
                <a:solidFill>
                  <a:schemeClr val="tx1"/>
                </a:solidFill>
              </a:rPr>
              <a:t>University of Kentucky College of Public Health</a:t>
            </a:r>
            <a:endParaRPr lang="en-US" sz="1800" dirty="0">
              <a:solidFill>
                <a:schemeClr val="tx1"/>
              </a:solidFill>
            </a:endParaRPr>
          </a:p>
        </p:txBody>
      </p:sp>
      <p:sp>
        <p:nvSpPr>
          <p:cNvPr id="4" name="Date Placeholder 3"/>
          <p:cNvSpPr>
            <a:spLocks noGrp="1"/>
          </p:cNvSpPr>
          <p:nvPr>
            <p:ph type="dt" sz="half" idx="10"/>
          </p:nvPr>
        </p:nvSpPr>
        <p:spPr/>
        <p:txBody>
          <a:bodyPr/>
          <a:lstStyle/>
          <a:p>
            <a:r>
              <a:rPr lang="en-US" dirty="0" smtClean="0"/>
              <a:t>September 2014</a:t>
            </a:r>
            <a:endParaRPr lang="en-US" dirty="0"/>
          </a:p>
        </p:txBody>
      </p:sp>
      <p:sp>
        <p:nvSpPr>
          <p:cNvPr id="5" name="Rectangle 4"/>
          <p:cNvSpPr/>
          <p:nvPr/>
        </p:nvSpPr>
        <p:spPr>
          <a:xfrm>
            <a:off x="2209800" y="5867400"/>
            <a:ext cx="6781800" cy="430887"/>
          </a:xfrm>
          <a:prstGeom prst="rect">
            <a:avLst/>
          </a:prstGeom>
        </p:spPr>
        <p:txBody>
          <a:bodyPr wrap="square">
            <a:spAutoFit/>
          </a:bodyPr>
          <a:lstStyle/>
          <a:p>
            <a:pPr algn="r"/>
            <a:r>
              <a:rPr lang="en-US" sz="1100" dirty="0" smtClean="0"/>
              <a:t>The National MCH Workforce Development Center is funded by a cooperative agreement (#UE7MC26282) with the Health Resources &amp; Services Administration Maternal &amp; Child Health Bureau.</a:t>
            </a:r>
            <a:endParaRPr lang="en-US" sz="1100" dirty="0"/>
          </a:p>
        </p:txBody>
      </p:sp>
      <p:pic>
        <p:nvPicPr>
          <p:cNvPr id="11" name="Audio 10">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56910"/>
    </mc:Choice>
    <mc:Fallback>
      <p:transition spd="slow" advTm="56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352" y="381000"/>
            <a:ext cx="2286000" cy="685800"/>
          </a:xfrm>
        </p:spPr>
        <p:txBody>
          <a:bodyPr/>
          <a:lstStyle/>
          <a:p>
            <a:r>
              <a:rPr lang="en-US" sz="3600" dirty="0" smtClean="0"/>
              <a:t>Centrality</a:t>
            </a:r>
            <a:endParaRPr lang="en-US" sz="3600" dirty="0"/>
          </a:p>
        </p:txBody>
      </p:sp>
      <p:sp>
        <p:nvSpPr>
          <p:cNvPr id="3" name="Content Placeholder 2"/>
          <p:cNvSpPr>
            <a:spLocks noGrp="1"/>
          </p:cNvSpPr>
          <p:nvPr>
            <p:ph idx="1"/>
          </p:nvPr>
        </p:nvSpPr>
        <p:spPr>
          <a:xfrm>
            <a:off x="357352" y="1384738"/>
            <a:ext cx="4595648" cy="3886200"/>
          </a:xfrm>
        </p:spPr>
        <p:txBody>
          <a:bodyPr/>
          <a:lstStyle/>
          <a:p>
            <a:pPr marL="0" indent="0">
              <a:buNone/>
            </a:pPr>
            <a:r>
              <a:rPr lang="en-US" sz="2200" dirty="0" smtClean="0"/>
              <a:t>Who is at the center of the network?  One or more organizations?   Should someone be at the center who is not?  Central position frequently represents power in a network, controlling resources and information.   </a:t>
            </a:r>
          </a:p>
          <a:p>
            <a:pPr marL="0" indent="0">
              <a:buNone/>
            </a:pPr>
            <a:endParaRPr lang="en-US" sz="1000" dirty="0"/>
          </a:p>
          <a:p>
            <a:pPr marL="0" indent="0">
              <a:buNone/>
            </a:pPr>
            <a:r>
              <a:rPr lang="en-US" sz="2200" dirty="0" smtClean="0"/>
              <a:t>Who is least central?   If someone falls on the </a:t>
            </a:r>
            <a:r>
              <a:rPr lang="en-US" sz="2200" i="1" dirty="0" smtClean="0"/>
              <a:t>perimeter</a:t>
            </a:r>
            <a:r>
              <a:rPr lang="en-US" sz="2200" dirty="0" smtClean="0"/>
              <a:t> of your network but hold a critical role in the network, the reason for this should be examined.  </a:t>
            </a:r>
          </a:p>
        </p:txBody>
      </p:sp>
      <p:sp>
        <p:nvSpPr>
          <p:cNvPr id="4" name="TextBox 3"/>
          <p:cNvSpPr txBox="1"/>
          <p:nvPr/>
        </p:nvSpPr>
        <p:spPr>
          <a:xfrm>
            <a:off x="381000" y="5498223"/>
            <a:ext cx="8382000" cy="1169551"/>
          </a:xfrm>
          <a:prstGeom prst="rect">
            <a:avLst/>
          </a:prstGeom>
          <a:noFill/>
        </p:spPr>
        <p:txBody>
          <a:bodyPr wrap="square" rtlCol="0">
            <a:spAutoFit/>
          </a:bodyPr>
          <a:lstStyle/>
          <a:p>
            <a:pPr algn="ctr">
              <a:buNone/>
            </a:pPr>
            <a:r>
              <a:rPr lang="en-US" sz="1400" dirty="0" smtClean="0"/>
              <a:t>Provan KG, Veazie MA, Staten LK, and Teufel-Shone NI.  (2005).  The Use of Network Analysis to Strengthen </a:t>
            </a:r>
          </a:p>
          <a:p>
            <a:pPr algn="ctr">
              <a:buNone/>
            </a:pPr>
            <a:r>
              <a:rPr lang="en-US" sz="1400" dirty="0" smtClean="0"/>
              <a:t>Community Partnerships.  </a:t>
            </a:r>
            <a:r>
              <a:rPr lang="en-US" sz="1400" i="1" dirty="0" smtClean="0"/>
              <a:t>Public Administration Review</a:t>
            </a:r>
            <a:r>
              <a:rPr lang="en-US" sz="1400" dirty="0" smtClean="0"/>
              <a:t>.  65(5):603-613</a:t>
            </a:r>
          </a:p>
          <a:p>
            <a:pPr algn="ctr">
              <a:buNone/>
            </a:pPr>
            <a:endParaRPr lang="en-US" sz="1400" dirty="0"/>
          </a:p>
          <a:p>
            <a:pPr algn="ctr"/>
            <a:r>
              <a:rPr lang="en-US" sz="1400" dirty="0"/>
              <a:t>Illustration </a:t>
            </a:r>
            <a:r>
              <a:rPr lang="en-US" sz="1400" dirty="0" smtClean="0"/>
              <a:t>from </a:t>
            </a:r>
            <a:r>
              <a:rPr lang="en-US" sz="1400" dirty="0"/>
              <a:t>the presentation “Evaluating Networks: Social Network Analysis” by DM Varda, 2014, University of Colorado Denver School of Public Affairs.  Reprinted with permission.  </a:t>
            </a:r>
          </a:p>
        </p:txBody>
      </p:sp>
      <p:pic>
        <p:nvPicPr>
          <p:cNvPr id="6" name="Picture 5"/>
          <p:cNvPicPr>
            <a:picLocks noChangeAspect="1"/>
          </p:cNvPicPr>
          <p:nvPr/>
        </p:nvPicPr>
        <p:blipFill rotWithShape="1">
          <a:blip r:embed="rId4" cstate="print"/>
          <a:srcRect l="51234" t="56165"/>
          <a:stretch/>
        </p:blipFill>
        <p:spPr>
          <a:xfrm>
            <a:off x="4780653" y="1384738"/>
            <a:ext cx="4078491" cy="2935057"/>
          </a:xfrm>
          <a:prstGeom prst="rect">
            <a:avLst/>
          </a:prstGeom>
        </p:spPr>
      </p:pic>
      <p:sp>
        <p:nvSpPr>
          <p:cNvPr id="7" name="Oval 6"/>
          <p:cNvSpPr/>
          <p:nvPr/>
        </p:nvSpPr>
        <p:spPr>
          <a:xfrm>
            <a:off x="6248398" y="2139512"/>
            <a:ext cx="1143000"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82000" y="6096000"/>
            <a:ext cx="609600" cy="609600"/>
          </a:xfrm>
          <a:prstGeom prst="rect">
            <a:avLst/>
          </a:prstGeom>
        </p:spPr>
      </p:pic>
      <p:sp>
        <p:nvSpPr>
          <p:cNvPr id="12" name="Date Placeholder 11"/>
          <p:cNvSpPr>
            <a:spLocks noGrp="1"/>
          </p:cNvSpPr>
          <p:nvPr>
            <p:ph type="dt" sz="half" idx="10"/>
          </p:nvPr>
        </p:nvSpPr>
        <p:spPr/>
        <p:txBody>
          <a:bodyPr/>
          <a:lstStyle/>
          <a:p>
            <a:pPr>
              <a:defRPr/>
            </a:pPr>
            <a:r>
              <a:rPr lang="en-US" smtClean="0"/>
              <a:t>September 2014</a:t>
            </a:r>
            <a:endParaRPr lang="en-US"/>
          </a:p>
        </p:txBody>
      </p:sp>
    </p:spTree>
    <p:extLst>
      <p:ext uri="{BB962C8B-B14F-4D97-AF65-F5344CB8AC3E}">
        <p14:creationId xmlns:p14="http://schemas.microsoft.com/office/powerpoint/2010/main" xmlns="" val="2483876499"/>
      </p:ext>
    </p:extLst>
  </p:cSld>
  <p:clrMapOvr>
    <a:masterClrMapping/>
  </p:clrMapOvr>
  <mc:AlternateContent xmlns:mc="http://schemas.openxmlformats.org/markup-compatibility/2006">
    <mc:Choice xmlns:p14="http://schemas.microsoft.com/office/powerpoint/2010/main" xmlns="" Requires="p14">
      <p:transition spd="slow" p14:dur="2000" advTm="38768"/>
    </mc:Choice>
    <mc:Fallback>
      <p:transition spd="slow" advTm="38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86" y="284208"/>
            <a:ext cx="4267200" cy="685800"/>
          </a:xfrm>
        </p:spPr>
        <p:txBody>
          <a:bodyPr/>
          <a:lstStyle/>
          <a:p>
            <a:r>
              <a:rPr lang="en-US" sz="3600" dirty="0" smtClean="0"/>
              <a:t>Weak or Strong Ties?</a:t>
            </a:r>
            <a:endParaRPr lang="en-US" sz="3600" dirty="0"/>
          </a:p>
        </p:txBody>
      </p:sp>
      <p:sp>
        <p:nvSpPr>
          <p:cNvPr id="3" name="Content Placeholder 2"/>
          <p:cNvSpPr>
            <a:spLocks noGrp="1"/>
          </p:cNvSpPr>
          <p:nvPr>
            <p:ph idx="1"/>
          </p:nvPr>
        </p:nvSpPr>
        <p:spPr>
          <a:xfrm>
            <a:off x="279787" y="1222097"/>
            <a:ext cx="3982055" cy="4268187"/>
          </a:xfrm>
        </p:spPr>
        <p:txBody>
          <a:bodyPr/>
          <a:lstStyle/>
          <a:p>
            <a:pPr marL="0" indent="0">
              <a:buNone/>
            </a:pPr>
            <a:r>
              <a:rPr lang="en-US" sz="2000" dirty="0" smtClean="0"/>
              <a:t>Who is strongly linked and where are weak or fragile links?   Weak or fragile links can easily be broken. </a:t>
            </a:r>
          </a:p>
          <a:p>
            <a:pPr marL="0" indent="0">
              <a:buNone/>
            </a:pPr>
            <a:endParaRPr lang="en-US" sz="1000" dirty="0"/>
          </a:p>
          <a:p>
            <a:pPr marL="0" indent="0">
              <a:buNone/>
            </a:pPr>
            <a:r>
              <a:rPr lang="en-US" sz="2000" dirty="0" smtClean="0"/>
              <a:t>Illustrated at right, the </a:t>
            </a:r>
            <a:r>
              <a:rPr lang="en-US" sz="2000" dirty="0" smtClean="0">
                <a:solidFill>
                  <a:srgbClr val="FF0000"/>
                </a:solidFill>
              </a:rPr>
              <a:t>red </a:t>
            </a:r>
            <a:r>
              <a:rPr lang="en-US" sz="2000" dirty="0" smtClean="0"/>
              <a:t>circles show areas of weak linkages, where one agency or individual is the sole link to the network.   Should this group or person leave the network, multiple connections would be lost.</a:t>
            </a:r>
          </a:p>
          <a:p>
            <a:pPr marL="0" indent="0">
              <a:buNone/>
            </a:pPr>
            <a:endParaRPr lang="en-US" sz="1000" dirty="0"/>
          </a:p>
          <a:p>
            <a:pPr marL="0" indent="0">
              <a:buNone/>
            </a:pPr>
            <a:r>
              <a:rPr lang="en-US" sz="2000" dirty="0" smtClean="0"/>
              <a:t>Further toward the inside of the network, agencies or individuals appear to be strongly connected.</a:t>
            </a:r>
          </a:p>
        </p:txBody>
      </p:sp>
      <p:sp>
        <p:nvSpPr>
          <p:cNvPr id="4" name="TextBox 3"/>
          <p:cNvSpPr txBox="1"/>
          <p:nvPr/>
        </p:nvSpPr>
        <p:spPr>
          <a:xfrm>
            <a:off x="375745" y="5721782"/>
            <a:ext cx="8382000" cy="1015663"/>
          </a:xfrm>
          <a:prstGeom prst="rect">
            <a:avLst/>
          </a:prstGeom>
          <a:noFill/>
        </p:spPr>
        <p:txBody>
          <a:bodyPr wrap="square" rtlCol="0">
            <a:spAutoFit/>
          </a:bodyPr>
          <a:lstStyle/>
          <a:p>
            <a:pPr algn="ctr">
              <a:buNone/>
            </a:pPr>
            <a:r>
              <a:rPr lang="en-US" sz="1200" dirty="0" smtClean="0"/>
              <a:t>Provan KG, Veazie MA, Staten LK, and Teufel-Shone NI.  (2005).  The Use of Network Analysis to Strengthen </a:t>
            </a:r>
          </a:p>
          <a:p>
            <a:pPr algn="ctr">
              <a:buNone/>
            </a:pPr>
            <a:r>
              <a:rPr lang="en-US" sz="1200" dirty="0" smtClean="0"/>
              <a:t>Community Partnerships.  </a:t>
            </a:r>
            <a:r>
              <a:rPr lang="en-US" sz="1200" i="1" dirty="0" smtClean="0"/>
              <a:t>Public Administration Review</a:t>
            </a:r>
            <a:r>
              <a:rPr lang="en-US" sz="1200" dirty="0" smtClean="0"/>
              <a:t>.  65(5):603-613</a:t>
            </a:r>
          </a:p>
          <a:p>
            <a:pPr algn="ctr">
              <a:buNone/>
            </a:pPr>
            <a:endParaRPr lang="en-US" sz="1200" dirty="0"/>
          </a:p>
          <a:p>
            <a:pPr algn="ctr"/>
            <a:r>
              <a:rPr lang="en-US" sz="1200" dirty="0"/>
              <a:t>Illustration from the presentation “Evaluating Networks: Social Network Analysis” by DM Varda, 2014, University of Colorado Denver School of Public Affairs.  Reprinted with permission.  </a:t>
            </a:r>
          </a:p>
        </p:txBody>
      </p:sp>
      <p:pic>
        <p:nvPicPr>
          <p:cNvPr id="9" name="Picture 8"/>
          <p:cNvPicPr>
            <a:picLocks noChangeAspect="1"/>
          </p:cNvPicPr>
          <p:nvPr/>
        </p:nvPicPr>
        <p:blipFill rotWithShape="1">
          <a:blip r:embed="rId4" cstate="print"/>
          <a:srcRect t="6478" r="8208"/>
          <a:stretch/>
        </p:blipFill>
        <p:spPr>
          <a:xfrm>
            <a:off x="4261842" y="1483645"/>
            <a:ext cx="4495903" cy="3300248"/>
          </a:xfrm>
          <a:prstGeom prst="rect">
            <a:avLst/>
          </a:prstGeom>
        </p:spPr>
      </p:pic>
      <p:sp>
        <p:nvSpPr>
          <p:cNvPr id="6" name="Oval 5"/>
          <p:cNvSpPr/>
          <p:nvPr/>
        </p:nvSpPr>
        <p:spPr>
          <a:xfrm>
            <a:off x="4871545" y="2802399"/>
            <a:ext cx="457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063359" y="3822298"/>
            <a:ext cx="457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82000" y="6096000"/>
            <a:ext cx="609600" cy="609600"/>
          </a:xfrm>
          <a:prstGeom prst="rect">
            <a:avLst/>
          </a:prstGeom>
        </p:spPr>
      </p:pic>
      <p:sp>
        <p:nvSpPr>
          <p:cNvPr id="15" name="Date Placeholder 14"/>
          <p:cNvSpPr>
            <a:spLocks noGrp="1"/>
          </p:cNvSpPr>
          <p:nvPr>
            <p:ph type="dt" sz="half" idx="10"/>
          </p:nvPr>
        </p:nvSpPr>
        <p:spPr/>
        <p:txBody>
          <a:bodyPr/>
          <a:lstStyle/>
          <a:p>
            <a:pPr>
              <a:defRPr/>
            </a:pPr>
            <a:r>
              <a:rPr lang="en-US" smtClean="0"/>
              <a:t>September 2014</a:t>
            </a:r>
            <a:endParaRPr lang="en-US"/>
          </a:p>
        </p:txBody>
      </p:sp>
    </p:spTree>
    <p:extLst>
      <p:ext uri="{BB962C8B-B14F-4D97-AF65-F5344CB8AC3E}">
        <p14:creationId xmlns:p14="http://schemas.microsoft.com/office/powerpoint/2010/main" xmlns="" val="1543435310"/>
      </p:ext>
    </p:extLst>
  </p:cSld>
  <p:clrMapOvr>
    <a:masterClrMapping/>
  </p:clrMapOvr>
  <mc:AlternateContent xmlns:mc="http://schemas.openxmlformats.org/markup-compatibility/2006">
    <mc:Choice xmlns:p14="http://schemas.microsoft.com/office/powerpoint/2010/main" xmlns="" Requires="p14">
      <p:transition spd="slow" p14:dur="2000" advTm="72697"/>
    </mc:Choice>
    <mc:Fallback>
      <p:transition spd="slow" advTm="72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5638800" cy="685800"/>
          </a:xfrm>
        </p:spPr>
        <p:txBody>
          <a:bodyPr/>
          <a:lstStyle/>
          <a:p>
            <a:r>
              <a:rPr lang="en-US" sz="3600" dirty="0" smtClean="0"/>
              <a:t>Fragmentation and Isolates</a:t>
            </a:r>
            <a:endParaRPr lang="en-US" sz="3600" dirty="0"/>
          </a:p>
        </p:txBody>
      </p:sp>
      <p:sp>
        <p:nvSpPr>
          <p:cNvPr id="3" name="Content Placeholder 2"/>
          <p:cNvSpPr>
            <a:spLocks noGrp="1"/>
          </p:cNvSpPr>
          <p:nvPr>
            <p:ph idx="1"/>
          </p:nvPr>
        </p:nvSpPr>
        <p:spPr>
          <a:xfrm>
            <a:off x="381000" y="1600200"/>
            <a:ext cx="8229600" cy="4000500"/>
          </a:xfrm>
        </p:spPr>
        <p:txBody>
          <a:bodyPr/>
          <a:lstStyle/>
          <a:p>
            <a:pPr marL="0" indent="0">
              <a:buNone/>
            </a:pPr>
            <a:r>
              <a:rPr lang="en-US" sz="2400" dirty="0" smtClean="0"/>
              <a:t>Is your overall system strongly connected or do you have fragments or isolates within your network?</a:t>
            </a:r>
          </a:p>
          <a:p>
            <a:pPr>
              <a:buNone/>
            </a:pPr>
            <a:endParaRPr lang="en-US" sz="1000" dirty="0"/>
          </a:p>
          <a:p>
            <a:pPr marL="0" indent="0">
              <a:buNone/>
            </a:pPr>
            <a:r>
              <a:rPr lang="en-US" sz="2400" dirty="0" smtClean="0"/>
              <a:t>Perhaps you have critical partners that don’t routinely interact with your network?    Or perhaps two integrally connected partners that only work with one another and are not formally connected within a collaboration or partnership?   What benefits could they bring if their ties to the whole were strengthened?   </a:t>
            </a:r>
          </a:p>
          <a:p>
            <a:pPr marL="0" indent="0">
              <a:buNone/>
            </a:pPr>
            <a:endParaRPr lang="en-US" sz="1000" dirty="0"/>
          </a:p>
          <a:p>
            <a:pPr marL="0" indent="0">
              <a:buNone/>
            </a:pPr>
            <a:r>
              <a:rPr lang="en-US" sz="2400" dirty="0" smtClean="0"/>
              <a:t>Network analysis allows you to identify isolates or fragments in a network before critical time, relationships and resources are lost.  </a:t>
            </a:r>
          </a:p>
        </p:txBody>
      </p:sp>
      <p:sp>
        <p:nvSpPr>
          <p:cNvPr id="4" name="TextBox 3"/>
          <p:cNvSpPr txBox="1"/>
          <p:nvPr/>
        </p:nvSpPr>
        <p:spPr>
          <a:xfrm>
            <a:off x="381000" y="6172200"/>
            <a:ext cx="8382000" cy="523220"/>
          </a:xfrm>
          <a:prstGeom prst="rect">
            <a:avLst/>
          </a:prstGeom>
          <a:noFill/>
        </p:spPr>
        <p:txBody>
          <a:bodyPr wrap="square" rtlCol="0">
            <a:spAutoFit/>
          </a:bodyPr>
          <a:lstStyle/>
          <a:p>
            <a:pPr algn="ctr">
              <a:buNone/>
            </a:pPr>
            <a:r>
              <a:rPr lang="en-US" sz="1400" dirty="0" smtClean="0"/>
              <a:t>Provan KG, Veazie MA, Staten LK, and Teufel-Shone NI.  (2005).  The Use of Network Analysis to Strengthen </a:t>
            </a:r>
          </a:p>
          <a:p>
            <a:pPr algn="ctr">
              <a:buNone/>
            </a:pPr>
            <a:r>
              <a:rPr lang="en-US" sz="1400" dirty="0" smtClean="0"/>
              <a:t>Community Partnerships.  </a:t>
            </a:r>
            <a:r>
              <a:rPr lang="en-US" sz="1400" i="1" dirty="0" smtClean="0"/>
              <a:t>Public Administration Review</a:t>
            </a:r>
            <a:r>
              <a:rPr lang="en-US" sz="1400" dirty="0" smtClean="0"/>
              <a:t>.  65(5):603-613</a:t>
            </a:r>
            <a:endParaRPr lang="en-US" sz="1400" dirty="0"/>
          </a:p>
        </p:txBody>
      </p:sp>
      <p:pic>
        <p:nvPicPr>
          <p:cNvPr id="7" name="Audio 6">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82000" y="6096000"/>
            <a:ext cx="609600" cy="609600"/>
          </a:xfrm>
          <a:prstGeom prst="rect">
            <a:avLst/>
          </a:prstGeom>
        </p:spPr>
      </p:pic>
      <p:sp>
        <p:nvSpPr>
          <p:cNvPr id="8" name="Date Placeholder 7"/>
          <p:cNvSpPr>
            <a:spLocks noGrp="1"/>
          </p:cNvSpPr>
          <p:nvPr>
            <p:ph type="dt" sz="half" idx="10"/>
          </p:nvPr>
        </p:nvSpPr>
        <p:spPr/>
        <p:txBody>
          <a:bodyPr/>
          <a:lstStyle/>
          <a:p>
            <a:pPr>
              <a:defRPr/>
            </a:pPr>
            <a:r>
              <a:rPr lang="en-US" smtClean="0"/>
              <a:t>September 2014</a:t>
            </a:r>
            <a:endParaRPr lang="en-US"/>
          </a:p>
        </p:txBody>
      </p:sp>
    </p:spTree>
    <p:extLst>
      <p:ext uri="{BB962C8B-B14F-4D97-AF65-F5344CB8AC3E}">
        <p14:creationId xmlns:p14="http://schemas.microsoft.com/office/powerpoint/2010/main" xmlns="" val="586401171"/>
      </p:ext>
    </p:extLst>
  </p:cSld>
  <p:clrMapOvr>
    <a:masterClrMapping/>
  </p:clrMapOvr>
  <mc:AlternateContent xmlns:mc="http://schemas.openxmlformats.org/markup-compatibility/2006">
    <mc:Choice xmlns:p14="http://schemas.microsoft.com/office/powerpoint/2010/main" xmlns="" Requires="p14">
      <p:transition spd="slow" p14:dur="2000" advTm="51716"/>
    </mc:Choice>
    <mc:Fallback>
      <p:transition spd="slow" advTm="51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1600200" cy="685800"/>
          </a:xfrm>
        </p:spPr>
        <p:txBody>
          <a:bodyPr/>
          <a:lstStyle/>
          <a:p>
            <a:r>
              <a:rPr lang="en-US" sz="4000" dirty="0" smtClean="0"/>
              <a:t>Trust</a:t>
            </a:r>
            <a:endParaRPr lang="en-US" sz="4000" dirty="0"/>
          </a:p>
        </p:txBody>
      </p:sp>
      <p:sp>
        <p:nvSpPr>
          <p:cNvPr id="3" name="Content Placeholder 2"/>
          <p:cNvSpPr>
            <a:spLocks noGrp="1"/>
          </p:cNvSpPr>
          <p:nvPr>
            <p:ph idx="1"/>
          </p:nvPr>
        </p:nvSpPr>
        <p:spPr>
          <a:xfrm>
            <a:off x="381000" y="1568669"/>
            <a:ext cx="4724400" cy="1292772"/>
          </a:xfrm>
        </p:spPr>
        <p:txBody>
          <a:bodyPr/>
          <a:lstStyle/>
          <a:p>
            <a:pPr marL="0" indent="0">
              <a:buNone/>
            </a:pPr>
            <a:r>
              <a:rPr lang="en-US" sz="2200" dirty="0" smtClean="0"/>
              <a:t>What is the level of trust within your network?  How well do individuals or organizations work together?  </a:t>
            </a:r>
          </a:p>
          <a:p>
            <a:pPr marL="0" indent="0">
              <a:buNone/>
            </a:pPr>
            <a:endParaRPr lang="en-US" sz="1000" dirty="0"/>
          </a:p>
          <a:p>
            <a:pPr marL="0" indent="0">
              <a:buNone/>
            </a:pPr>
            <a:endParaRPr lang="en-US" sz="2200" b="1" dirty="0"/>
          </a:p>
        </p:txBody>
      </p:sp>
      <p:sp>
        <p:nvSpPr>
          <p:cNvPr id="4" name="TextBox 3"/>
          <p:cNvSpPr txBox="1"/>
          <p:nvPr/>
        </p:nvSpPr>
        <p:spPr>
          <a:xfrm>
            <a:off x="381000" y="6172200"/>
            <a:ext cx="8382000" cy="523220"/>
          </a:xfrm>
          <a:prstGeom prst="rect">
            <a:avLst/>
          </a:prstGeom>
          <a:noFill/>
        </p:spPr>
        <p:txBody>
          <a:bodyPr wrap="square" rtlCol="0">
            <a:spAutoFit/>
          </a:bodyPr>
          <a:lstStyle/>
          <a:p>
            <a:pPr algn="ctr">
              <a:buNone/>
            </a:pPr>
            <a:r>
              <a:rPr lang="en-US" sz="1400" dirty="0" smtClean="0"/>
              <a:t>Provan KG, Veazie MA, Staten LK, and Teufel-Shone NI.  (2005).  The Use of Network Analysis to Strengthen </a:t>
            </a:r>
          </a:p>
          <a:p>
            <a:pPr algn="ctr">
              <a:buNone/>
            </a:pPr>
            <a:r>
              <a:rPr lang="en-US" sz="1400" dirty="0" smtClean="0"/>
              <a:t>Community Partnerships.  </a:t>
            </a:r>
            <a:r>
              <a:rPr lang="en-US" sz="1400" i="1" dirty="0" smtClean="0"/>
              <a:t>Public Administration Review</a:t>
            </a:r>
            <a:r>
              <a:rPr lang="en-US" sz="1400" dirty="0" smtClean="0"/>
              <a:t>.  65(5):603-613</a:t>
            </a:r>
            <a:endParaRPr lang="en-US" sz="1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257800" y="1292772"/>
            <a:ext cx="3764520" cy="1295400"/>
          </a:xfrm>
          <a:prstGeom prst="rect">
            <a:avLst/>
          </a:prstGeom>
        </p:spPr>
      </p:pic>
      <p:sp>
        <p:nvSpPr>
          <p:cNvPr id="6" name="TextBox 5"/>
          <p:cNvSpPr txBox="1"/>
          <p:nvPr/>
        </p:nvSpPr>
        <p:spPr>
          <a:xfrm>
            <a:off x="381000" y="2892972"/>
            <a:ext cx="8458200" cy="2462213"/>
          </a:xfrm>
          <a:prstGeom prst="rect">
            <a:avLst/>
          </a:prstGeom>
          <a:noFill/>
        </p:spPr>
        <p:txBody>
          <a:bodyPr wrap="square" rtlCol="0">
            <a:spAutoFit/>
          </a:bodyPr>
          <a:lstStyle/>
          <a:p>
            <a:r>
              <a:rPr lang="en-US" sz="2200" dirty="0" smtClean="0"/>
              <a:t>Networks can accomplish more as a </a:t>
            </a:r>
            <a:r>
              <a:rPr lang="en-US" sz="2200" i="1" dirty="0" smtClean="0"/>
              <a:t>group</a:t>
            </a:r>
            <a:r>
              <a:rPr lang="en-US" sz="2200" dirty="0" smtClean="0"/>
              <a:t> than single individuals could hope to accomplish by themselves.  Yet trust </a:t>
            </a:r>
            <a:r>
              <a:rPr lang="en-US" sz="2200" dirty="0"/>
              <a:t>is an integral part of our </a:t>
            </a:r>
            <a:r>
              <a:rPr lang="en-US" sz="2200" dirty="0" smtClean="0"/>
              <a:t>success.  Relationships must be built early and kept stable over time.  We know that this is not an easy accomplishment</a:t>
            </a:r>
            <a:r>
              <a:rPr lang="en-US" sz="2200" dirty="0"/>
              <a:t>. </a:t>
            </a:r>
            <a:endParaRPr lang="en-US" sz="2200" dirty="0" smtClean="0"/>
          </a:p>
          <a:p>
            <a:endParaRPr lang="en-US" sz="2200" dirty="0" smtClean="0"/>
          </a:p>
          <a:p>
            <a:r>
              <a:rPr lang="en-US" sz="2200" dirty="0" smtClean="0"/>
              <a:t>Trust </a:t>
            </a:r>
            <a:r>
              <a:rPr lang="en-US" sz="2200" dirty="0"/>
              <a:t>can be measured through network analysis and an overall trust score compiled for network participants.</a:t>
            </a:r>
          </a:p>
        </p:txBody>
      </p:sp>
      <p:pic>
        <p:nvPicPr>
          <p:cNvPr id="7" name="Audio 6">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82000" y="6096000"/>
            <a:ext cx="609600" cy="609600"/>
          </a:xfrm>
          <a:prstGeom prst="rect">
            <a:avLst/>
          </a:prstGeom>
        </p:spPr>
      </p:pic>
      <p:sp>
        <p:nvSpPr>
          <p:cNvPr id="8" name="Date Placeholder 7"/>
          <p:cNvSpPr>
            <a:spLocks noGrp="1"/>
          </p:cNvSpPr>
          <p:nvPr>
            <p:ph type="dt" sz="half" idx="10"/>
          </p:nvPr>
        </p:nvSpPr>
        <p:spPr/>
        <p:txBody>
          <a:bodyPr/>
          <a:lstStyle/>
          <a:p>
            <a:pPr>
              <a:defRPr/>
            </a:pPr>
            <a:r>
              <a:rPr lang="en-US" smtClean="0"/>
              <a:t>September 2014</a:t>
            </a:r>
            <a:endParaRPr lang="en-US"/>
          </a:p>
        </p:txBody>
      </p:sp>
    </p:spTree>
    <p:extLst>
      <p:ext uri="{BB962C8B-B14F-4D97-AF65-F5344CB8AC3E}">
        <p14:creationId xmlns:p14="http://schemas.microsoft.com/office/powerpoint/2010/main" xmlns="" val="2994293963"/>
      </p:ext>
    </p:extLst>
  </p:cSld>
  <p:clrMapOvr>
    <a:masterClrMapping/>
  </p:clrMapOvr>
  <mc:AlternateContent xmlns:mc="http://schemas.openxmlformats.org/markup-compatibility/2006">
    <mc:Choice xmlns:p14="http://schemas.microsoft.com/office/powerpoint/2010/main" xmlns="" Requires="p14">
      <p:transition spd="slow" p14:dur="2000" advTm="43406"/>
    </mc:Choice>
    <mc:Fallback>
      <p:transition spd="slow" advTm="43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3699"/>
            <a:ext cx="5105400" cy="639762"/>
          </a:xfrm>
        </p:spPr>
        <p:txBody>
          <a:bodyPr/>
          <a:lstStyle/>
          <a:p>
            <a:r>
              <a:rPr lang="en-US" sz="4000" dirty="0" smtClean="0"/>
              <a:t>Why Network Analysis?</a:t>
            </a:r>
            <a:endParaRPr lang="en-US" sz="4000" dirty="0"/>
          </a:p>
        </p:txBody>
      </p:sp>
      <p:sp>
        <p:nvSpPr>
          <p:cNvPr id="3" name="Content Placeholder 2"/>
          <p:cNvSpPr>
            <a:spLocks noGrp="1"/>
          </p:cNvSpPr>
          <p:nvPr>
            <p:ph idx="1"/>
          </p:nvPr>
        </p:nvSpPr>
        <p:spPr>
          <a:xfrm>
            <a:off x="152400" y="1066800"/>
            <a:ext cx="8763000" cy="5059363"/>
          </a:xfrm>
        </p:spPr>
        <p:txBody>
          <a:bodyPr/>
          <a:lstStyle/>
          <a:p>
            <a:pPr marL="0" indent="0">
              <a:buNone/>
            </a:pPr>
            <a:r>
              <a:rPr lang="en-US" sz="2000" dirty="0" smtClean="0"/>
              <a:t>Provan and colleagues raise these key questions that network analysis may help to answer:</a:t>
            </a:r>
          </a:p>
          <a:p>
            <a:pPr marL="0" indent="0">
              <a:buNone/>
            </a:pPr>
            <a:endParaRPr lang="en-US" sz="800" dirty="0"/>
          </a:p>
          <a:p>
            <a:pPr marL="457200" indent="-457200">
              <a:buFont typeface="+mj-lt"/>
              <a:buAutoNum type="arabicPeriod"/>
            </a:pPr>
            <a:r>
              <a:rPr lang="en-US" sz="2000" dirty="0" smtClean="0"/>
              <a:t>Which agencies are most or least central to the network?   Are these positions the correct ones based upon their contribution to the whole?</a:t>
            </a:r>
          </a:p>
          <a:p>
            <a:pPr marL="457200" indent="-457200">
              <a:buFont typeface="+mj-lt"/>
              <a:buAutoNum type="arabicPeriod"/>
            </a:pPr>
            <a:r>
              <a:rPr lang="en-US" sz="2000" dirty="0" smtClean="0"/>
              <a:t>What network members may have critical links to important resources that might benefit the whole?   </a:t>
            </a:r>
          </a:p>
          <a:p>
            <a:pPr marL="457200" indent="-457200">
              <a:buFont typeface="+mj-lt"/>
              <a:buAutoNum type="arabicPeriod"/>
            </a:pPr>
            <a:r>
              <a:rPr lang="en-US" sz="2000" dirty="0" smtClean="0"/>
              <a:t>Are ties based upon personal relationships or are they sustainable over time?</a:t>
            </a:r>
          </a:p>
          <a:p>
            <a:pPr marL="457200" indent="-457200">
              <a:buFont typeface="+mj-lt"/>
              <a:buAutoNum type="arabicPeriod"/>
            </a:pPr>
            <a:r>
              <a:rPr lang="en-US" sz="2000" dirty="0" smtClean="0"/>
              <a:t>Are relationships strong or weak?   If weak, do we really need them these ties (right-size).  If the answer is yes, they may need to be strengthened. </a:t>
            </a:r>
          </a:p>
          <a:p>
            <a:pPr marL="457200" indent="-457200">
              <a:buFont typeface="+mj-lt"/>
              <a:buAutoNum type="arabicPeriod"/>
            </a:pPr>
            <a:r>
              <a:rPr lang="en-US" sz="2000" dirty="0" smtClean="0"/>
              <a:t>What groups or individuals already have strong working relationships?   Could their cohesiveness benefit the entire network?</a:t>
            </a:r>
          </a:p>
          <a:p>
            <a:pPr marL="457200" indent="-457200">
              <a:buFont typeface="+mj-lt"/>
              <a:buAutoNum type="arabicPeriod"/>
            </a:pPr>
            <a:r>
              <a:rPr lang="en-US" sz="2000" dirty="0" smtClean="0"/>
              <a:t>Looking over time, has progress been made in capacity-building efforts?</a:t>
            </a:r>
          </a:p>
          <a:p>
            <a:pPr marL="457200" indent="-457200">
              <a:buFont typeface="+mj-lt"/>
              <a:buAutoNum type="arabicPeriod"/>
            </a:pPr>
            <a:r>
              <a:rPr lang="en-US" sz="2000" dirty="0" smtClean="0"/>
              <a:t>What is the level of trust in the network?  Does trust need to be strengthened?</a:t>
            </a:r>
          </a:p>
          <a:p>
            <a:pPr marL="457200" indent="-457200">
              <a:buFont typeface="+mj-lt"/>
              <a:buAutoNum type="arabicPeriod"/>
            </a:pPr>
            <a:endParaRPr lang="en-US" sz="2200" dirty="0"/>
          </a:p>
        </p:txBody>
      </p:sp>
      <p:sp>
        <p:nvSpPr>
          <p:cNvPr id="5" name="TextBox 4"/>
          <p:cNvSpPr txBox="1"/>
          <p:nvPr/>
        </p:nvSpPr>
        <p:spPr>
          <a:xfrm>
            <a:off x="152400" y="6126163"/>
            <a:ext cx="8534400" cy="523220"/>
          </a:xfrm>
          <a:prstGeom prst="rect">
            <a:avLst/>
          </a:prstGeom>
          <a:noFill/>
        </p:spPr>
        <p:txBody>
          <a:bodyPr wrap="square" rtlCol="0">
            <a:spAutoFit/>
          </a:bodyPr>
          <a:lstStyle/>
          <a:p>
            <a:pPr algn="ctr">
              <a:buNone/>
            </a:pPr>
            <a:r>
              <a:rPr lang="en-US" sz="1400" dirty="0"/>
              <a:t>Provan KG, </a:t>
            </a:r>
            <a:r>
              <a:rPr lang="en-US" sz="1400" dirty="0" err="1"/>
              <a:t>Veazie</a:t>
            </a:r>
            <a:r>
              <a:rPr lang="en-US" sz="1400" dirty="0"/>
              <a:t> MA, Staten LK, and </a:t>
            </a:r>
            <a:r>
              <a:rPr lang="en-US" sz="1400" dirty="0" err="1"/>
              <a:t>Teufel</a:t>
            </a:r>
            <a:r>
              <a:rPr lang="en-US" sz="1400" dirty="0"/>
              <a:t>-Shone NI.  (2005).  The Use of Network Analysis to Strengthen </a:t>
            </a:r>
          </a:p>
          <a:p>
            <a:pPr algn="ctr">
              <a:buNone/>
            </a:pPr>
            <a:r>
              <a:rPr lang="en-US" sz="1400" dirty="0"/>
              <a:t>Community Partnerships.  </a:t>
            </a:r>
            <a:r>
              <a:rPr lang="en-US" sz="1400" i="1" dirty="0"/>
              <a:t>Public Administration Review</a:t>
            </a:r>
            <a:r>
              <a:rPr lang="en-US" sz="1400" dirty="0"/>
              <a:t>.  65(5):</a:t>
            </a:r>
            <a:r>
              <a:rPr lang="en-US" sz="1400" dirty="0" smtClean="0"/>
              <a:t>603-613</a:t>
            </a:r>
            <a:endParaRPr lang="en-US" dirty="0"/>
          </a:p>
        </p:txBody>
      </p:sp>
      <p:pic>
        <p:nvPicPr>
          <p:cNvPr id="7" name="Audio 6">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82000" y="6096000"/>
            <a:ext cx="609600" cy="609600"/>
          </a:xfrm>
          <a:prstGeom prst="rect">
            <a:avLst/>
          </a:prstGeom>
        </p:spPr>
      </p:pic>
      <p:sp>
        <p:nvSpPr>
          <p:cNvPr id="8" name="Date Placeholder 7"/>
          <p:cNvSpPr>
            <a:spLocks noGrp="1"/>
          </p:cNvSpPr>
          <p:nvPr>
            <p:ph type="dt" sz="half" idx="10"/>
          </p:nvPr>
        </p:nvSpPr>
        <p:spPr/>
        <p:txBody>
          <a:bodyPr/>
          <a:lstStyle/>
          <a:p>
            <a:pPr>
              <a:defRPr/>
            </a:pPr>
            <a:r>
              <a:rPr lang="en-US" smtClean="0"/>
              <a:t>September 2014</a:t>
            </a:r>
            <a:endParaRPr lang="en-US"/>
          </a:p>
        </p:txBody>
      </p:sp>
    </p:spTree>
    <p:extLst>
      <p:ext uri="{BB962C8B-B14F-4D97-AF65-F5344CB8AC3E}">
        <p14:creationId xmlns:p14="http://schemas.microsoft.com/office/powerpoint/2010/main" xmlns="" val="3827800185"/>
      </p:ext>
    </p:extLst>
  </p:cSld>
  <p:clrMapOvr>
    <a:masterClrMapping/>
  </p:clrMapOvr>
  <mc:AlternateContent xmlns:mc="http://schemas.openxmlformats.org/markup-compatibility/2006">
    <mc:Choice xmlns:p14="http://schemas.microsoft.com/office/powerpoint/2010/main" xmlns="" Requires="p14">
      <p:transition spd="slow" p14:dur="2000" advTm="89203"/>
    </mc:Choice>
    <mc:Fallback>
      <p:transition spd="slow" advTm="89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562600" cy="639762"/>
          </a:xfrm>
        </p:spPr>
        <p:txBody>
          <a:bodyPr/>
          <a:lstStyle/>
          <a:p>
            <a:r>
              <a:rPr lang="en-US" dirty="0"/>
              <a:t>Why Network Analysis?</a:t>
            </a:r>
          </a:p>
        </p:txBody>
      </p:sp>
      <p:sp>
        <p:nvSpPr>
          <p:cNvPr id="3" name="Content Placeholder 2"/>
          <p:cNvSpPr>
            <a:spLocks noGrp="1"/>
          </p:cNvSpPr>
          <p:nvPr>
            <p:ph idx="1"/>
          </p:nvPr>
        </p:nvSpPr>
        <p:spPr>
          <a:xfrm>
            <a:off x="457200" y="1185648"/>
            <a:ext cx="8229600" cy="2100093"/>
          </a:xfrm>
        </p:spPr>
        <p:txBody>
          <a:bodyPr/>
          <a:lstStyle/>
          <a:p>
            <a:pPr marL="0" indent="0">
              <a:buNone/>
            </a:pPr>
            <a:r>
              <a:rPr lang="en-US" sz="2400" dirty="0" smtClean="0"/>
              <a:t>And one more critical question: </a:t>
            </a:r>
          </a:p>
          <a:p>
            <a:pPr marL="0" indent="0">
              <a:buNone/>
            </a:pPr>
            <a:endParaRPr lang="en-US" sz="1000" dirty="0"/>
          </a:p>
          <a:p>
            <a:pPr marL="0" indent="0" algn="ctr">
              <a:buNone/>
            </a:pPr>
            <a:r>
              <a:rPr lang="en-US" sz="2400" dirty="0" smtClean="0"/>
              <a:t>“</a:t>
            </a:r>
            <a:r>
              <a:rPr lang="en-US" sz="2400" i="1" dirty="0" smtClean="0"/>
              <a:t>What are the benefits and drawbacks of collaboration, have these changed over time, and how can benefits be enhanced and drawbacks minimized</a:t>
            </a:r>
            <a:r>
              <a:rPr lang="en-US" sz="2400" dirty="0" smtClean="0"/>
              <a:t>?”</a:t>
            </a:r>
          </a:p>
          <a:p>
            <a:pPr marL="0" indent="0" algn="ctr">
              <a:buNone/>
            </a:pPr>
            <a:r>
              <a:rPr lang="en-US" sz="2000" dirty="0" smtClean="0"/>
              <a:t>- Provan et al, 2005</a:t>
            </a:r>
            <a:endParaRPr lang="en-US" sz="2000" dirty="0"/>
          </a:p>
        </p:txBody>
      </p:sp>
      <p:sp>
        <p:nvSpPr>
          <p:cNvPr id="5" name="TextBox 4"/>
          <p:cNvSpPr txBox="1"/>
          <p:nvPr/>
        </p:nvSpPr>
        <p:spPr>
          <a:xfrm>
            <a:off x="457200" y="6091940"/>
            <a:ext cx="8229600" cy="523220"/>
          </a:xfrm>
          <a:prstGeom prst="rect">
            <a:avLst/>
          </a:prstGeom>
          <a:noFill/>
        </p:spPr>
        <p:txBody>
          <a:bodyPr wrap="square" rtlCol="0">
            <a:spAutoFit/>
          </a:bodyPr>
          <a:lstStyle/>
          <a:p>
            <a:pPr algn="ctr">
              <a:buNone/>
            </a:pPr>
            <a:r>
              <a:rPr lang="en-US" sz="1400" dirty="0"/>
              <a:t>Provan KG, </a:t>
            </a:r>
            <a:r>
              <a:rPr lang="en-US" sz="1400" dirty="0" err="1"/>
              <a:t>Veazie</a:t>
            </a:r>
            <a:r>
              <a:rPr lang="en-US" sz="1400" dirty="0"/>
              <a:t> MA, Staten LK, and </a:t>
            </a:r>
            <a:r>
              <a:rPr lang="en-US" sz="1400" dirty="0" err="1"/>
              <a:t>Teufel</a:t>
            </a:r>
            <a:r>
              <a:rPr lang="en-US" sz="1400" dirty="0"/>
              <a:t>-Shone NI.  (2005).  The Use of Network Analysis to Strengthen </a:t>
            </a:r>
          </a:p>
          <a:p>
            <a:pPr algn="ctr">
              <a:buNone/>
            </a:pPr>
            <a:r>
              <a:rPr lang="en-US" sz="1400" dirty="0"/>
              <a:t>Community Partnerships.  </a:t>
            </a:r>
            <a:r>
              <a:rPr lang="en-US" sz="1400" i="1" dirty="0"/>
              <a:t>Public Administration Review</a:t>
            </a:r>
            <a:r>
              <a:rPr lang="en-US" sz="1400" dirty="0"/>
              <a:t>.  65(5):</a:t>
            </a:r>
            <a:r>
              <a:rPr lang="en-US" sz="1400" dirty="0" smtClean="0"/>
              <a:t>603-613</a:t>
            </a:r>
            <a:endParaRPr lang="en-US" dirty="0"/>
          </a:p>
        </p:txBody>
      </p:sp>
      <p:sp>
        <p:nvSpPr>
          <p:cNvPr id="6" name="TextBox 5"/>
          <p:cNvSpPr txBox="1"/>
          <p:nvPr/>
        </p:nvSpPr>
        <p:spPr>
          <a:xfrm>
            <a:off x="304800" y="3576710"/>
            <a:ext cx="8534400" cy="2369880"/>
          </a:xfrm>
          <a:prstGeom prst="rect">
            <a:avLst/>
          </a:prstGeom>
          <a:solidFill>
            <a:schemeClr val="accent6">
              <a:lumMod val="20000"/>
              <a:lumOff val="80000"/>
            </a:schemeClr>
          </a:solidFill>
        </p:spPr>
        <p:txBody>
          <a:bodyPr wrap="square" rtlCol="0">
            <a:spAutoFit/>
          </a:bodyPr>
          <a:lstStyle/>
          <a:p>
            <a:pPr algn="ctr"/>
            <a:r>
              <a:rPr lang="en-US" sz="2000" dirty="0" smtClean="0"/>
              <a:t>Your time, as an MCH public health leader, is valuable.   There is no extra time for meetings that go nowhere, projects that never come to fruition, or programs that don’t result in the outcomes that they promise.   </a:t>
            </a:r>
          </a:p>
          <a:p>
            <a:pPr algn="ctr"/>
            <a:endParaRPr lang="en-US" sz="800" dirty="0"/>
          </a:p>
          <a:p>
            <a:pPr algn="ctr"/>
            <a:r>
              <a:rPr lang="en-US" sz="2000" dirty="0" smtClean="0"/>
              <a:t>The ongoing use of network analysis can clue us into </a:t>
            </a:r>
            <a:r>
              <a:rPr lang="en-US" sz="2000" i="1" dirty="0" smtClean="0"/>
              <a:t>critical needs </a:t>
            </a:r>
            <a:r>
              <a:rPr lang="en-US" sz="2000" dirty="0" smtClean="0"/>
              <a:t>that might </a:t>
            </a:r>
            <a:r>
              <a:rPr lang="en-US" sz="2000" i="1" dirty="0" smtClean="0"/>
              <a:t>undermine</a:t>
            </a:r>
            <a:r>
              <a:rPr lang="en-US" sz="2000" dirty="0" smtClean="0"/>
              <a:t> our best intentions and efforts as we participate in networks, partnerships and collaborations to improve the health of mothers, infants, children and families in our communities.</a:t>
            </a:r>
            <a:endParaRPr lang="en-US" sz="2000" dirty="0"/>
          </a:p>
        </p:txBody>
      </p:sp>
      <p:pic>
        <p:nvPicPr>
          <p:cNvPr id="8" name="Audio 7">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82000" y="6096000"/>
            <a:ext cx="609600" cy="609600"/>
          </a:xfrm>
          <a:prstGeom prst="rect">
            <a:avLst/>
          </a:prstGeom>
        </p:spPr>
      </p:pic>
      <p:sp>
        <p:nvSpPr>
          <p:cNvPr id="9" name="Date Placeholder 8"/>
          <p:cNvSpPr>
            <a:spLocks noGrp="1"/>
          </p:cNvSpPr>
          <p:nvPr>
            <p:ph type="dt" sz="half" idx="10"/>
          </p:nvPr>
        </p:nvSpPr>
        <p:spPr/>
        <p:txBody>
          <a:bodyPr/>
          <a:lstStyle/>
          <a:p>
            <a:pPr>
              <a:defRPr/>
            </a:pPr>
            <a:r>
              <a:rPr lang="en-US" smtClean="0"/>
              <a:t>September 2014</a:t>
            </a:r>
            <a:endParaRPr lang="en-US"/>
          </a:p>
        </p:txBody>
      </p:sp>
    </p:spTree>
    <p:extLst>
      <p:ext uri="{BB962C8B-B14F-4D97-AF65-F5344CB8AC3E}">
        <p14:creationId xmlns:p14="http://schemas.microsoft.com/office/powerpoint/2010/main" xmlns="" val="1022015076"/>
      </p:ext>
    </p:extLst>
  </p:cSld>
  <p:clrMapOvr>
    <a:masterClrMapping/>
  </p:clrMapOvr>
  <mc:AlternateContent xmlns:mc="http://schemas.openxmlformats.org/markup-compatibility/2006">
    <mc:Choice xmlns:p14="http://schemas.microsoft.com/office/powerpoint/2010/main" xmlns="" Requires="p14">
      <p:transition spd="slow" p14:dur="2000" advTm="52458"/>
    </mc:Choice>
    <mc:Fallback>
      <p:transition spd="slow" advTm="52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429000"/>
            <a:ext cx="5638800" cy="1066800"/>
          </a:xfrm>
        </p:spPr>
        <p:txBody>
          <a:bodyPr/>
          <a:lstStyle/>
          <a:p>
            <a:pPr algn="ctr">
              <a:buNone/>
            </a:pPr>
            <a:r>
              <a:rPr lang="en-US" dirty="0" smtClean="0"/>
              <a:t>A Practical Example for MCH Practitioners</a:t>
            </a:r>
            <a:endParaRPr lang="en-US" dirty="0"/>
          </a:p>
        </p:txBody>
      </p:sp>
      <p:pic>
        <p:nvPicPr>
          <p:cNvPr id="4" name="Content Placeholder 3" descr="all collabs. small nodes.jpg"/>
          <p:cNvPicPr>
            <a:picLocks noGrp="1" noChangeAspect="1"/>
          </p:cNvPicPr>
          <p:nvPr/>
        </p:nvPicPr>
        <p:blipFill>
          <a:blip r:embed="rId4" cstate="print"/>
          <a:srcRect t="24422" r="78041" b="40103"/>
          <a:stretch>
            <a:fillRect/>
          </a:stretch>
        </p:blipFill>
        <p:spPr bwMode="auto">
          <a:xfrm>
            <a:off x="6324600" y="3048000"/>
            <a:ext cx="1768337" cy="2286000"/>
          </a:xfrm>
          <a:prstGeom prst="rect">
            <a:avLst/>
          </a:prstGeom>
          <a:noFill/>
          <a:ln w="9525">
            <a:solidFill>
              <a:schemeClr val="tx1"/>
            </a:solidFill>
            <a:miter lim="800000"/>
            <a:headEnd/>
            <a:tailEnd/>
          </a:ln>
        </p:spPr>
      </p:pic>
      <p:sp>
        <p:nvSpPr>
          <p:cNvPr id="5" name="TextBox 2"/>
          <p:cNvSpPr txBox="1">
            <a:spLocks noChangeArrowheads="1"/>
          </p:cNvSpPr>
          <p:nvPr/>
        </p:nvSpPr>
        <p:spPr bwMode="auto">
          <a:xfrm>
            <a:off x="228600" y="5867400"/>
            <a:ext cx="8610600" cy="430887"/>
          </a:xfrm>
          <a:prstGeom prst="rect">
            <a:avLst/>
          </a:prstGeom>
          <a:noFill/>
          <a:ln w="9525">
            <a:noFill/>
            <a:miter lim="800000"/>
            <a:headEnd/>
            <a:tailEnd/>
          </a:ln>
        </p:spPr>
        <p:txBody>
          <a:bodyPr wrap="square">
            <a:spAutoFit/>
          </a:bodyPr>
          <a:lstStyle/>
          <a:p>
            <a:r>
              <a:rPr lang="en-US" sz="1100" dirty="0"/>
              <a:t>Note: </a:t>
            </a:r>
            <a:r>
              <a:rPr lang="en-US" sz="1100" dirty="0" smtClean="0"/>
              <a:t> Visual from </a:t>
            </a:r>
            <a:r>
              <a:rPr lang="en-US" sz="1100" dirty="0"/>
              <a:t>the presentation “Evaluating Networks: Social Network Analysis” by DM Varda, 2014, University of Colorado Denver School of Public Affairs.  Reprinted with permission.    </a:t>
            </a:r>
          </a:p>
        </p:txBody>
      </p:sp>
      <p:sp>
        <p:nvSpPr>
          <p:cNvPr id="6" name="Date Placeholder 5"/>
          <p:cNvSpPr>
            <a:spLocks noGrp="1"/>
          </p:cNvSpPr>
          <p:nvPr>
            <p:ph type="dt" sz="half" idx="10"/>
          </p:nvPr>
        </p:nvSpPr>
        <p:spPr/>
        <p:txBody>
          <a:bodyPr/>
          <a:lstStyle/>
          <a:p>
            <a:r>
              <a:rPr lang="en-US" smtClean="0"/>
              <a:t>September 2014</a:t>
            </a:r>
            <a:endParaRPr lang="en-US"/>
          </a:p>
        </p:txBody>
      </p:sp>
      <p:pic>
        <p:nvPicPr>
          <p:cNvPr id="2" name="Audio 1">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16406"/>
    </mc:Choice>
    <mc:Fallback>
      <p:transition spd="slow" advTm="16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bwMode="auto">
          <a:xfrm>
            <a:off x="533400" y="76200"/>
            <a:ext cx="4648200" cy="990600"/>
          </a:xfrm>
          <a:noFill/>
          <a:ln>
            <a:miter lim="800000"/>
            <a:headEnd/>
            <a:tailEnd/>
          </a:ln>
        </p:spPr>
        <p:txBody>
          <a:bodyPr vert="horz" wrap="square" lIns="91440" tIns="45720" rIns="91440" bIns="45720" numCol="1" anchor="t" anchorCtr="0" compatLnSpc="1">
            <a:prstTxWarp prst="textNoShape">
              <a:avLst/>
            </a:prstTxWarp>
          </a:bodyPr>
          <a:lstStyle/>
          <a:p>
            <a:pPr algn="l"/>
            <a:r>
              <a:rPr lang="en-US" altLang="en-US" dirty="0" smtClean="0">
                <a:ea typeface="ＭＳ Ｐゴシック" pitchFamily="34" charset="-128"/>
              </a:rPr>
              <a:t>Part C Network</a:t>
            </a:r>
          </a:p>
        </p:txBody>
      </p:sp>
      <p:sp>
        <p:nvSpPr>
          <p:cNvPr id="48131" name="Content Placeholder 2"/>
          <p:cNvSpPr>
            <a:spLocks noGrp="1"/>
          </p:cNvSpPr>
          <p:nvPr>
            <p:ph idx="1"/>
          </p:nvPr>
        </p:nvSpPr>
        <p:spPr>
          <a:xfrm>
            <a:off x="517634" y="1286996"/>
            <a:ext cx="8229600" cy="4906963"/>
          </a:xfrm>
        </p:spPr>
        <p:txBody>
          <a:bodyPr/>
          <a:lstStyle/>
          <a:p>
            <a:pPr marL="0" indent="0">
              <a:buFont typeface="Arial" pitchFamily="34" charset="0"/>
              <a:buNone/>
            </a:pPr>
            <a:r>
              <a:rPr lang="en-US" altLang="en-US" sz="2200" dirty="0" smtClean="0">
                <a:ea typeface="ＭＳ Ｐゴシック" pitchFamily="34" charset="-128"/>
              </a:rPr>
              <a:t>A state-wide </a:t>
            </a:r>
            <a:r>
              <a:rPr lang="en-US" altLang="en-US" sz="2200" b="1" dirty="0" smtClean="0">
                <a:ea typeface="ＭＳ Ｐゴシック" pitchFamily="34" charset="-128"/>
              </a:rPr>
              <a:t>provider and parent </a:t>
            </a:r>
            <a:r>
              <a:rPr lang="en-US" altLang="en-US" sz="2200" dirty="0" smtClean="0">
                <a:ea typeface="ＭＳ Ｐゴシック" pitchFamily="34" charset="-128"/>
              </a:rPr>
              <a:t>network has been in place for over ten years to review and coordinate services for infants and young children enrolled in Part C Early Intervention programs.  </a:t>
            </a:r>
          </a:p>
          <a:p>
            <a:pPr marL="0" indent="0">
              <a:buFont typeface="Arial" pitchFamily="34" charset="0"/>
              <a:buNone/>
            </a:pPr>
            <a:endParaRPr lang="en-US" altLang="en-US" sz="1000" dirty="0" smtClean="0">
              <a:ea typeface="ＭＳ Ｐゴシック" pitchFamily="34" charset="-128"/>
            </a:endParaRPr>
          </a:p>
          <a:p>
            <a:pPr marL="0" indent="0">
              <a:buFont typeface="Arial" pitchFamily="34" charset="0"/>
              <a:buNone/>
            </a:pPr>
            <a:r>
              <a:rPr lang="en-US" altLang="en-US" sz="2200" dirty="0" smtClean="0">
                <a:ea typeface="ＭＳ Ｐゴシック" pitchFamily="34" charset="-128"/>
              </a:rPr>
              <a:t>Over time, meeting attendance has declined and concern exists that the utility of the partnership, as it exists today, has also declined.  Families complain that services received are not optimal and that they don’t feel that they have a voice at the table.  Critical partners are not at the table.   </a:t>
            </a:r>
            <a:r>
              <a:rPr lang="en-US" altLang="en-US" sz="2200" b="1" dirty="0" smtClean="0">
                <a:ea typeface="ＭＳ Ｐゴシック" pitchFamily="34" charset="-128"/>
              </a:rPr>
              <a:t>Health reform </a:t>
            </a:r>
            <a:r>
              <a:rPr lang="en-US" altLang="en-US" sz="2200" dirty="0" smtClean="0">
                <a:ea typeface="ＭＳ Ｐゴシック" pitchFamily="34" charset="-128"/>
              </a:rPr>
              <a:t>has also complicated service delivery, allocations and payment options for these families.  As the Title V Director, you are concerned about services and resources for families under Part C.    </a:t>
            </a:r>
          </a:p>
          <a:p>
            <a:pPr marL="0" indent="0">
              <a:buFont typeface="Arial" pitchFamily="34" charset="0"/>
              <a:buNone/>
            </a:pPr>
            <a:endParaRPr lang="en-US" altLang="en-US" sz="1000" dirty="0" smtClean="0">
              <a:ea typeface="ＭＳ Ｐゴシック" pitchFamily="34" charset="-128"/>
            </a:endParaRPr>
          </a:p>
          <a:p>
            <a:pPr marL="0" indent="0">
              <a:buFont typeface="Arial" pitchFamily="34" charset="0"/>
              <a:buNone/>
            </a:pPr>
            <a:r>
              <a:rPr lang="en-US" altLang="en-US" sz="2200" dirty="0" smtClean="0">
                <a:ea typeface="ＭＳ Ｐゴシック" pitchFamily="34" charset="-128"/>
              </a:rPr>
              <a:t>To help them understand the problem, planners decide to use network analysis to evaluate their current network.   </a:t>
            </a:r>
            <a:endParaRPr lang="en-US" altLang="en-US" sz="2200" i="1" dirty="0" smtClean="0">
              <a:ea typeface="ＭＳ Ｐゴシック" pitchFamily="34" charset="-128"/>
            </a:endParaRPr>
          </a:p>
        </p:txBody>
      </p:sp>
      <p:sp>
        <p:nvSpPr>
          <p:cNvPr id="4" name="Date Placeholder 3"/>
          <p:cNvSpPr>
            <a:spLocks noGrp="1"/>
          </p:cNvSpPr>
          <p:nvPr>
            <p:ph type="dt" sz="half" idx="10"/>
          </p:nvPr>
        </p:nvSpPr>
        <p:spPr/>
        <p:txBody>
          <a:bodyPr/>
          <a:lstStyle/>
          <a:p>
            <a:pPr>
              <a:defRPr/>
            </a:pPr>
            <a:r>
              <a:rPr lang="en-US" smtClean="0"/>
              <a:t>September 2014</a:t>
            </a:r>
            <a:endParaRPr lang="en-US" dirty="0"/>
          </a:p>
        </p:txBody>
      </p:sp>
      <p:pic>
        <p:nvPicPr>
          <p:cNvPr id="8" name="Audio 7">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61508"/>
    </mc:Choice>
    <mc:Fallback>
      <p:transition spd="slow" advTm="61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bwMode="auto">
          <a:xfrm>
            <a:off x="655638" y="307975"/>
            <a:ext cx="8229600" cy="1143000"/>
          </a:xfrm>
          <a:noFill/>
          <a:ln>
            <a:miter lim="800000"/>
            <a:headEnd/>
            <a:tailEnd/>
          </a:ln>
        </p:spPr>
        <p:txBody>
          <a:bodyPr vert="horz" wrap="square" lIns="91440" tIns="45720" rIns="91440" bIns="45720" numCol="1" anchor="t" anchorCtr="0" compatLnSpc="1">
            <a:prstTxWarp prst="textNoShape">
              <a:avLst/>
            </a:prstTxWarp>
          </a:bodyPr>
          <a:lstStyle/>
          <a:p>
            <a:pPr algn="l"/>
            <a:r>
              <a:rPr lang="en-US" sz="3200" dirty="0" smtClean="0">
                <a:ea typeface="ＭＳ Ｐゴシック" pitchFamily="34" charset="-128"/>
              </a:rPr>
              <a:t>Network Analysis Example</a:t>
            </a:r>
          </a:p>
        </p:txBody>
      </p:sp>
      <p:sp>
        <p:nvSpPr>
          <p:cNvPr id="30" name="TextBox 29"/>
          <p:cNvSpPr txBox="1"/>
          <p:nvPr/>
        </p:nvSpPr>
        <p:spPr>
          <a:xfrm>
            <a:off x="3962400" y="3965575"/>
            <a:ext cx="838200" cy="369888"/>
          </a:xfrm>
          <a:prstGeom prst="rect">
            <a:avLst/>
          </a:prstGeom>
          <a:solidFill>
            <a:schemeClr val="accent6">
              <a:lumMod val="20000"/>
              <a:lumOff val="80000"/>
            </a:schemeClr>
          </a:solidFill>
          <a:ln>
            <a:solidFill>
              <a:schemeClr val="tx1"/>
            </a:solidFill>
          </a:ln>
        </p:spPr>
        <p:txBody>
          <a:bodyPr>
            <a:spAutoFit/>
          </a:bodyPr>
          <a:lstStyle/>
          <a:p>
            <a:pPr>
              <a:defRPr/>
            </a:pPr>
            <a:r>
              <a:rPr lang="en-US" b="1" dirty="0"/>
              <a:t>Part C</a:t>
            </a:r>
          </a:p>
        </p:txBody>
      </p:sp>
      <p:sp>
        <p:nvSpPr>
          <p:cNvPr id="31" name="TextBox 30"/>
          <p:cNvSpPr txBox="1"/>
          <p:nvPr/>
        </p:nvSpPr>
        <p:spPr>
          <a:xfrm>
            <a:off x="3962400" y="3138488"/>
            <a:ext cx="838200" cy="368300"/>
          </a:xfrm>
          <a:prstGeom prst="rect">
            <a:avLst/>
          </a:prstGeom>
          <a:solidFill>
            <a:schemeClr val="bg2">
              <a:lumMod val="90000"/>
            </a:schemeClr>
          </a:solidFill>
          <a:ln>
            <a:solidFill>
              <a:schemeClr val="tx1"/>
            </a:solidFill>
          </a:ln>
        </p:spPr>
        <p:txBody>
          <a:bodyPr>
            <a:spAutoFit/>
          </a:bodyPr>
          <a:lstStyle/>
          <a:p>
            <a:pPr>
              <a:defRPr/>
            </a:pPr>
            <a:r>
              <a:rPr lang="en-US" dirty="0"/>
              <a:t>CSHCN</a:t>
            </a:r>
          </a:p>
        </p:txBody>
      </p:sp>
      <p:sp>
        <p:nvSpPr>
          <p:cNvPr id="32" name="TextBox 31"/>
          <p:cNvSpPr txBox="1"/>
          <p:nvPr/>
        </p:nvSpPr>
        <p:spPr>
          <a:xfrm>
            <a:off x="6664325" y="2424113"/>
            <a:ext cx="1585913" cy="922337"/>
          </a:xfrm>
          <a:prstGeom prst="rect">
            <a:avLst/>
          </a:prstGeom>
          <a:solidFill>
            <a:schemeClr val="accent5">
              <a:lumMod val="20000"/>
              <a:lumOff val="80000"/>
            </a:schemeClr>
          </a:solidFill>
          <a:ln>
            <a:solidFill>
              <a:schemeClr val="tx1"/>
            </a:solidFill>
          </a:ln>
        </p:spPr>
        <p:txBody>
          <a:bodyPr>
            <a:spAutoFit/>
          </a:bodyPr>
          <a:lstStyle/>
          <a:p>
            <a:pPr algn="ctr">
              <a:defRPr/>
            </a:pPr>
            <a:r>
              <a:rPr lang="en-US" dirty="0"/>
              <a:t>Early Childhood Mental Health</a:t>
            </a:r>
          </a:p>
        </p:txBody>
      </p:sp>
      <p:sp>
        <p:nvSpPr>
          <p:cNvPr id="33" name="TextBox 32"/>
          <p:cNvSpPr txBox="1"/>
          <p:nvPr/>
        </p:nvSpPr>
        <p:spPr>
          <a:xfrm>
            <a:off x="3641725" y="4846638"/>
            <a:ext cx="1527175" cy="647700"/>
          </a:xfrm>
          <a:prstGeom prst="rect">
            <a:avLst/>
          </a:prstGeom>
          <a:solidFill>
            <a:schemeClr val="accent3">
              <a:lumMod val="40000"/>
              <a:lumOff val="60000"/>
            </a:schemeClr>
          </a:solidFill>
          <a:ln>
            <a:solidFill>
              <a:schemeClr val="tx1"/>
            </a:solidFill>
          </a:ln>
        </p:spPr>
        <p:txBody>
          <a:bodyPr>
            <a:spAutoFit/>
          </a:bodyPr>
          <a:lstStyle/>
          <a:p>
            <a:pPr algn="ctr">
              <a:defRPr/>
            </a:pPr>
            <a:r>
              <a:rPr lang="en-US" dirty="0"/>
              <a:t>Early Head Start</a:t>
            </a:r>
          </a:p>
        </p:txBody>
      </p:sp>
      <p:sp>
        <p:nvSpPr>
          <p:cNvPr id="34" name="TextBox 33"/>
          <p:cNvSpPr txBox="1"/>
          <p:nvPr/>
        </p:nvSpPr>
        <p:spPr>
          <a:xfrm>
            <a:off x="6653213" y="3827463"/>
            <a:ext cx="1728787" cy="646112"/>
          </a:xfrm>
          <a:prstGeom prst="rect">
            <a:avLst/>
          </a:prstGeom>
          <a:solidFill>
            <a:schemeClr val="accent5">
              <a:lumMod val="20000"/>
              <a:lumOff val="80000"/>
            </a:schemeClr>
          </a:solidFill>
          <a:ln>
            <a:solidFill>
              <a:schemeClr val="tx1"/>
            </a:solidFill>
          </a:ln>
        </p:spPr>
        <p:txBody>
          <a:bodyPr>
            <a:spAutoFit/>
          </a:bodyPr>
          <a:lstStyle/>
          <a:p>
            <a:pPr algn="ctr">
              <a:defRPr/>
            </a:pPr>
            <a:r>
              <a:rPr lang="en-US" dirty="0"/>
              <a:t>Home Visitation Program</a:t>
            </a:r>
          </a:p>
        </p:txBody>
      </p:sp>
      <p:sp>
        <p:nvSpPr>
          <p:cNvPr id="35" name="TextBox 34"/>
          <p:cNvSpPr txBox="1"/>
          <p:nvPr/>
        </p:nvSpPr>
        <p:spPr>
          <a:xfrm>
            <a:off x="6637338" y="4954588"/>
            <a:ext cx="1524000" cy="646112"/>
          </a:xfrm>
          <a:prstGeom prst="rect">
            <a:avLst/>
          </a:prstGeom>
          <a:solidFill>
            <a:schemeClr val="accent5">
              <a:lumMod val="20000"/>
              <a:lumOff val="80000"/>
            </a:schemeClr>
          </a:solidFill>
          <a:ln>
            <a:solidFill>
              <a:schemeClr val="tx1"/>
            </a:solidFill>
          </a:ln>
        </p:spPr>
        <p:txBody>
          <a:bodyPr>
            <a:spAutoFit/>
          </a:bodyPr>
          <a:lstStyle/>
          <a:p>
            <a:pPr algn="ctr">
              <a:defRPr/>
            </a:pPr>
            <a:r>
              <a:rPr lang="en-US" dirty="0"/>
              <a:t>Immunization Program</a:t>
            </a:r>
          </a:p>
        </p:txBody>
      </p:sp>
      <p:sp>
        <p:nvSpPr>
          <p:cNvPr id="36" name="TextBox 35"/>
          <p:cNvSpPr txBox="1"/>
          <p:nvPr/>
        </p:nvSpPr>
        <p:spPr>
          <a:xfrm>
            <a:off x="5249863" y="4002088"/>
            <a:ext cx="990600" cy="369887"/>
          </a:xfrm>
          <a:prstGeom prst="rect">
            <a:avLst/>
          </a:prstGeom>
          <a:solidFill>
            <a:schemeClr val="accent5">
              <a:lumMod val="20000"/>
              <a:lumOff val="80000"/>
            </a:schemeClr>
          </a:solidFill>
          <a:ln>
            <a:solidFill>
              <a:schemeClr val="tx1"/>
            </a:solidFill>
          </a:ln>
        </p:spPr>
        <p:txBody>
          <a:bodyPr>
            <a:spAutoFit/>
          </a:bodyPr>
          <a:lstStyle/>
          <a:p>
            <a:pPr>
              <a:defRPr/>
            </a:pPr>
            <a:r>
              <a:rPr lang="en-US" dirty="0"/>
              <a:t>Title V</a:t>
            </a:r>
          </a:p>
        </p:txBody>
      </p:sp>
      <p:sp>
        <p:nvSpPr>
          <p:cNvPr id="37" name="TextBox 36"/>
          <p:cNvSpPr txBox="1"/>
          <p:nvPr/>
        </p:nvSpPr>
        <p:spPr>
          <a:xfrm>
            <a:off x="2328863" y="3863975"/>
            <a:ext cx="1230312" cy="646113"/>
          </a:xfrm>
          <a:prstGeom prst="rect">
            <a:avLst/>
          </a:prstGeom>
          <a:solidFill>
            <a:schemeClr val="accent2">
              <a:lumMod val="40000"/>
              <a:lumOff val="60000"/>
            </a:schemeClr>
          </a:solidFill>
          <a:ln>
            <a:solidFill>
              <a:schemeClr val="tx1"/>
            </a:solidFill>
          </a:ln>
        </p:spPr>
        <p:txBody>
          <a:bodyPr>
            <a:spAutoFit/>
          </a:bodyPr>
          <a:lstStyle/>
          <a:p>
            <a:pPr algn="ctr">
              <a:defRPr/>
            </a:pPr>
            <a:r>
              <a:rPr lang="en-US" dirty="0"/>
              <a:t>Medicaid/CHIP</a:t>
            </a:r>
          </a:p>
        </p:txBody>
      </p:sp>
      <p:sp>
        <p:nvSpPr>
          <p:cNvPr id="39" name="TextBox 38"/>
          <p:cNvSpPr txBox="1"/>
          <p:nvPr/>
        </p:nvSpPr>
        <p:spPr>
          <a:xfrm>
            <a:off x="1173163" y="2782888"/>
            <a:ext cx="2041525" cy="369887"/>
          </a:xfrm>
          <a:prstGeom prst="rect">
            <a:avLst/>
          </a:prstGeom>
          <a:solidFill>
            <a:schemeClr val="bg1">
              <a:lumMod val="85000"/>
            </a:schemeClr>
          </a:solidFill>
          <a:ln>
            <a:solidFill>
              <a:schemeClr val="tx1"/>
            </a:solidFill>
          </a:ln>
        </p:spPr>
        <p:txBody>
          <a:bodyPr>
            <a:spAutoFit/>
          </a:bodyPr>
          <a:lstStyle/>
          <a:p>
            <a:pPr>
              <a:defRPr/>
            </a:pPr>
            <a:r>
              <a:rPr lang="en-US" dirty="0"/>
              <a:t>Dept. of Education</a:t>
            </a:r>
          </a:p>
        </p:txBody>
      </p:sp>
      <p:sp>
        <p:nvSpPr>
          <p:cNvPr id="40" name="TextBox 39"/>
          <p:cNvSpPr txBox="1"/>
          <p:nvPr/>
        </p:nvSpPr>
        <p:spPr>
          <a:xfrm>
            <a:off x="1016000" y="3736975"/>
            <a:ext cx="914400" cy="922338"/>
          </a:xfrm>
          <a:prstGeom prst="rect">
            <a:avLst/>
          </a:prstGeom>
          <a:solidFill>
            <a:schemeClr val="accent2">
              <a:lumMod val="40000"/>
              <a:lumOff val="60000"/>
            </a:schemeClr>
          </a:solidFill>
          <a:ln>
            <a:solidFill>
              <a:schemeClr val="tx1"/>
            </a:solidFill>
          </a:ln>
        </p:spPr>
        <p:txBody>
          <a:bodyPr>
            <a:spAutoFit/>
          </a:bodyPr>
          <a:lstStyle/>
          <a:p>
            <a:pPr>
              <a:defRPr/>
            </a:pPr>
            <a:r>
              <a:rPr lang="en-US" dirty="0"/>
              <a:t>Well Child / EPSDT</a:t>
            </a:r>
          </a:p>
        </p:txBody>
      </p:sp>
      <p:sp>
        <p:nvSpPr>
          <p:cNvPr id="41" name="TextBox 40"/>
          <p:cNvSpPr txBox="1"/>
          <p:nvPr/>
        </p:nvSpPr>
        <p:spPr>
          <a:xfrm>
            <a:off x="3833813" y="1835150"/>
            <a:ext cx="1143000" cy="646113"/>
          </a:xfrm>
          <a:prstGeom prst="rect">
            <a:avLst/>
          </a:prstGeom>
          <a:solidFill>
            <a:schemeClr val="bg2">
              <a:lumMod val="90000"/>
            </a:schemeClr>
          </a:solidFill>
          <a:ln>
            <a:solidFill>
              <a:schemeClr val="tx1"/>
            </a:solidFill>
          </a:ln>
        </p:spPr>
        <p:txBody>
          <a:bodyPr>
            <a:spAutoFit/>
          </a:bodyPr>
          <a:lstStyle/>
          <a:p>
            <a:pPr algn="ctr">
              <a:defRPr/>
            </a:pPr>
            <a:r>
              <a:rPr lang="en-US" dirty="0"/>
              <a:t>Family Voices</a:t>
            </a:r>
          </a:p>
        </p:txBody>
      </p:sp>
      <p:sp>
        <p:nvSpPr>
          <p:cNvPr id="42" name="TextBox 41"/>
          <p:cNvSpPr txBox="1"/>
          <p:nvPr/>
        </p:nvSpPr>
        <p:spPr>
          <a:xfrm>
            <a:off x="5235575" y="2478088"/>
            <a:ext cx="1108075" cy="923925"/>
          </a:xfrm>
          <a:prstGeom prst="rect">
            <a:avLst/>
          </a:prstGeom>
          <a:solidFill>
            <a:schemeClr val="bg2">
              <a:lumMod val="90000"/>
            </a:schemeClr>
          </a:solidFill>
          <a:ln>
            <a:solidFill>
              <a:schemeClr val="tx1"/>
            </a:solidFill>
          </a:ln>
        </p:spPr>
        <p:txBody>
          <a:bodyPr>
            <a:spAutoFit/>
          </a:bodyPr>
          <a:lstStyle/>
          <a:p>
            <a:pPr algn="ctr">
              <a:defRPr/>
            </a:pPr>
            <a:r>
              <a:rPr lang="en-US" dirty="0"/>
              <a:t>State Pediatric Society</a:t>
            </a:r>
          </a:p>
        </p:txBody>
      </p:sp>
      <p:cxnSp>
        <p:nvCxnSpPr>
          <p:cNvPr id="44" name="Straight Connector 43"/>
          <p:cNvCxnSpPr>
            <a:stCxn id="30" idx="0"/>
            <a:endCxn id="31" idx="2"/>
          </p:cNvCxnSpPr>
          <p:nvPr/>
        </p:nvCxnSpPr>
        <p:spPr>
          <a:xfrm flipV="1">
            <a:off x="4381500" y="3506788"/>
            <a:ext cx="0" cy="458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4391025" y="4371975"/>
            <a:ext cx="0" cy="4587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6254750" y="4151313"/>
            <a:ext cx="3825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397375" y="2481263"/>
            <a:ext cx="0" cy="6572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4833938" y="4151313"/>
            <a:ext cx="3825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7181850" y="4486275"/>
            <a:ext cx="0" cy="4587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7181850" y="3368675"/>
            <a:ext cx="0" cy="4587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1922463" y="4175125"/>
            <a:ext cx="3841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3578225" y="4151313"/>
            <a:ext cx="3841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4833938" y="3319463"/>
            <a:ext cx="3825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1525588" y="1550988"/>
            <a:ext cx="1733550" cy="647700"/>
          </a:xfrm>
          <a:prstGeom prst="rect">
            <a:avLst/>
          </a:prstGeom>
          <a:solidFill>
            <a:schemeClr val="bg2">
              <a:lumMod val="90000"/>
            </a:schemeClr>
          </a:solidFill>
          <a:ln>
            <a:solidFill>
              <a:schemeClr val="tx1"/>
            </a:solidFill>
          </a:ln>
        </p:spPr>
        <p:txBody>
          <a:bodyPr>
            <a:spAutoFit/>
          </a:bodyPr>
          <a:lstStyle/>
          <a:p>
            <a:pPr algn="ctr">
              <a:defRPr/>
            </a:pPr>
            <a:r>
              <a:rPr lang="en-US" dirty="0"/>
              <a:t>Parent Representatives</a:t>
            </a:r>
          </a:p>
        </p:txBody>
      </p:sp>
      <p:cxnSp>
        <p:nvCxnSpPr>
          <p:cNvPr id="90" name="Straight Connector 89"/>
          <p:cNvCxnSpPr/>
          <p:nvPr/>
        </p:nvCxnSpPr>
        <p:spPr>
          <a:xfrm flipH="1">
            <a:off x="3259138" y="2057400"/>
            <a:ext cx="5746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3648075" y="5988050"/>
            <a:ext cx="1527175" cy="646113"/>
          </a:xfrm>
          <a:prstGeom prst="rect">
            <a:avLst/>
          </a:prstGeom>
          <a:solidFill>
            <a:schemeClr val="accent3">
              <a:lumMod val="40000"/>
              <a:lumOff val="60000"/>
            </a:schemeClr>
          </a:solidFill>
          <a:ln>
            <a:solidFill>
              <a:schemeClr val="tx1"/>
            </a:solidFill>
          </a:ln>
        </p:spPr>
        <p:txBody>
          <a:bodyPr>
            <a:spAutoFit/>
          </a:bodyPr>
          <a:lstStyle/>
          <a:p>
            <a:pPr algn="ctr">
              <a:defRPr/>
            </a:pPr>
            <a:r>
              <a:rPr lang="en-US" dirty="0"/>
              <a:t>Dept. of Social Services</a:t>
            </a:r>
          </a:p>
        </p:txBody>
      </p:sp>
      <p:cxnSp>
        <p:nvCxnSpPr>
          <p:cNvPr id="95" name="Straight Connector 94"/>
          <p:cNvCxnSpPr/>
          <p:nvPr/>
        </p:nvCxnSpPr>
        <p:spPr>
          <a:xfrm flipV="1">
            <a:off x="4381500" y="5494338"/>
            <a:ext cx="0" cy="458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181" name="TextBox 95"/>
          <p:cNvSpPr txBox="1">
            <a:spLocks noChangeArrowheads="1"/>
          </p:cNvSpPr>
          <p:nvPr/>
        </p:nvSpPr>
        <p:spPr bwMode="auto">
          <a:xfrm>
            <a:off x="228600" y="5486400"/>
            <a:ext cx="2667000" cy="646112"/>
          </a:xfrm>
          <a:prstGeom prst="rect">
            <a:avLst/>
          </a:prstGeom>
          <a:noFill/>
          <a:ln w="9525">
            <a:noFill/>
            <a:miter lim="800000"/>
            <a:headEnd/>
            <a:tailEnd/>
          </a:ln>
        </p:spPr>
        <p:txBody>
          <a:bodyPr wrap="square">
            <a:spAutoFit/>
          </a:bodyPr>
          <a:lstStyle/>
          <a:p>
            <a:r>
              <a:rPr lang="en-US" b="1" dirty="0"/>
              <a:t>Part C Early Intervention Network </a:t>
            </a:r>
            <a:r>
              <a:rPr lang="en-US" dirty="0"/>
              <a:t>(current)</a:t>
            </a:r>
          </a:p>
        </p:txBody>
      </p:sp>
      <p:cxnSp>
        <p:nvCxnSpPr>
          <p:cNvPr id="98" name="Straight Connector 97"/>
          <p:cNvCxnSpPr/>
          <p:nvPr/>
        </p:nvCxnSpPr>
        <p:spPr>
          <a:xfrm>
            <a:off x="3259138" y="2198688"/>
            <a:ext cx="703262" cy="939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35" idx="1"/>
          </p:cNvCxnSpPr>
          <p:nvPr/>
        </p:nvCxnSpPr>
        <p:spPr>
          <a:xfrm flipH="1" flipV="1">
            <a:off x="5789613" y="4371975"/>
            <a:ext cx="847725" cy="906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endCxn id="36" idx="0"/>
          </p:cNvCxnSpPr>
          <p:nvPr/>
        </p:nvCxnSpPr>
        <p:spPr>
          <a:xfrm flipH="1">
            <a:off x="5745163" y="3368675"/>
            <a:ext cx="919162" cy="6334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5943600" y="1358900"/>
            <a:ext cx="1905000" cy="369888"/>
          </a:xfrm>
          <a:prstGeom prst="rect">
            <a:avLst/>
          </a:prstGeom>
          <a:solidFill>
            <a:schemeClr val="bg1">
              <a:lumMod val="85000"/>
            </a:schemeClr>
          </a:solidFill>
          <a:ln>
            <a:solidFill>
              <a:schemeClr val="tx1"/>
            </a:solidFill>
          </a:ln>
        </p:spPr>
        <p:txBody>
          <a:bodyPr>
            <a:spAutoFit/>
          </a:bodyPr>
          <a:lstStyle/>
          <a:p>
            <a:pPr>
              <a:defRPr/>
            </a:pPr>
            <a:r>
              <a:rPr lang="en-US" dirty="0"/>
              <a:t>Service Providers</a:t>
            </a:r>
          </a:p>
        </p:txBody>
      </p:sp>
      <p:sp>
        <p:nvSpPr>
          <p:cNvPr id="38" name="Date Placeholder 37"/>
          <p:cNvSpPr>
            <a:spLocks noGrp="1"/>
          </p:cNvSpPr>
          <p:nvPr>
            <p:ph type="dt" sz="half" idx="10"/>
          </p:nvPr>
        </p:nvSpPr>
        <p:spPr/>
        <p:txBody>
          <a:bodyPr/>
          <a:lstStyle/>
          <a:p>
            <a:pPr>
              <a:defRPr/>
            </a:pPr>
            <a:r>
              <a:rPr lang="en-US" smtClean="0"/>
              <a:t>September 2014</a:t>
            </a:r>
            <a:endParaRPr lang="en-US" dirty="0"/>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102468"/>
    </mc:Choice>
    <mc:Fallback>
      <p:transition spd="slow" advTm="102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81000" y="228600"/>
            <a:ext cx="5715000" cy="685800"/>
          </a:xfrm>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en-US" altLang="en-US" sz="3000" dirty="0" smtClean="0">
                <a:ea typeface="ＭＳ Ｐゴシック" pitchFamily="34" charset="-128"/>
              </a:rPr>
              <a:t>Network Analysis Example</a:t>
            </a:r>
          </a:p>
        </p:txBody>
      </p:sp>
      <p:sp>
        <p:nvSpPr>
          <p:cNvPr id="47107" name="Rectangle 3"/>
          <p:cNvSpPr>
            <a:spLocks noGrp="1" noChangeArrowheads="1"/>
          </p:cNvSpPr>
          <p:nvPr>
            <p:ph idx="1"/>
          </p:nvPr>
        </p:nvSpPr>
        <p:spPr>
          <a:xfrm>
            <a:off x="228600" y="1187450"/>
            <a:ext cx="5410200" cy="4918075"/>
          </a:xfrm>
        </p:spPr>
        <p:txBody>
          <a:bodyPr/>
          <a:lstStyle/>
          <a:p>
            <a:pPr eaLnBrk="1" hangingPunct="1">
              <a:lnSpc>
                <a:spcPct val="90000"/>
              </a:lnSpc>
              <a:buNone/>
              <a:defRPr/>
            </a:pPr>
            <a:r>
              <a:rPr lang="en-US" altLang="en-US" sz="2800" b="1" dirty="0" smtClean="0">
                <a:solidFill>
                  <a:srgbClr val="C0504D"/>
                </a:solidFill>
                <a:ea typeface="ＭＳ Ｐゴシック" panose="020B0600070205080204" pitchFamily="34" charset="-128"/>
              </a:rPr>
              <a:t>Through network analysis we can understand …</a:t>
            </a:r>
          </a:p>
          <a:p>
            <a:pPr eaLnBrk="1" hangingPunct="1">
              <a:lnSpc>
                <a:spcPct val="90000"/>
              </a:lnSpc>
              <a:buNone/>
              <a:defRPr/>
            </a:pPr>
            <a:endParaRPr lang="en-US" altLang="en-US" sz="1000" b="1" dirty="0" smtClean="0">
              <a:solidFill>
                <a:srgbClr val="C0504D"/>
              </a:solidFill>
              <a:ea typeface="ＭＳ Ｐゴシック" panose="020B0600070205080204" pitchFamily="34" charset="-128"/>
            </a:endParaRPr>
          </a:p>
          <a:p>
            <a:pPr lvl="1" eaLnBrk="1" hangingPunct="1">
              <a:lnSpc>
                <a:spcPct val="90000"/>
              </a:lnSpc>
              <a:defRPr/>
            </a:pPr>
            <a:r>
              <a:rPr lang="en-US" altLang="en-US" sz="2000" dirty="0" smtClean="0">
                <a:ea typeface="ＭＳ Ｐゴシック" panose="020B0600070205080204" pitchFamily="34" charset="-128"/>
              </a:rPr>
              <a:t>If gaps, vulnerabilities and inefficiencies exist among partnerships</a:t>
            </a:r>
          </a:p>
          <a:p>
            <a:pPr lvl="1" eaLnBrk="1" hangingPunct="1">
              <a:lnSpc>
                <a:spcPct val="90000"/>
              </a:lnSpc>
              <a:defRPr/>
            </a:pPr>
            <a:r>
              <a:rPr lang="en-US" altLang="en-US" sz="2000" dirty="0" smtClean="0">
                <a:ea typeface="ＭＳ Ｐゴシック" panose="020B0600070205080204" pitchFamily="34" charset="-128"/>
              </a:rPr>
              <a:t>How well people are using scarce public dollars through collaborations</a:t>
            </a:r>
          </a:p>
          <a:p>
            <a:pPr lvl="1" eaLnBrk="1" hangingPunct="1">
              <a:lnSpc>
                <a:spcPct val="90000"/>
              </a:lnSpc>
              <a:defRPr/>
            </a:pPr>
            <a:r>
              <a:rPr lang="en-US" altLang="en-US" sz="2000" dirty="0" smtClean="0">
                <a:ea typeface="ＭＳ Ｐゴシック" panose="020B0600070205080204" pitchFamily="34" charset="-128"/>
              </a:rPr>
              <a:t>How effective our network has been over time</a:t>
            </a:r>
          </a:p>
          <a:p>
            <a:pPr lvl="1" eaLnBrk="1" hangingPunct="1">
              <a:lnSpc>
                <a:spcPct val="90000"/>
              </a:lnSpc>
              <a:defRPr/>
            </a:pPr>
            <a:r>
              <a:rPr lang="en-US" altLang="en-US" sz="2000" dirty="0" smtClean="0">
                <a:ea typeface="ＭＳ Ｐゴシック" panose="020B0600070205080204" pitchFamily="34" charset="-128"/>
              </a:rPr>
              <a:t>What network ties are strong or weak  </a:t>
            </a:r>
          </a:p>
          <a:p>
            <a:pPr lvl="1" eaLnBrk="1" hangingPunct="1">
              <a:lnSpc>
                <a:spcPct val="90000"/>
              </a:lnSpc>
              <a:defRPr/>
            </a:pPr>
            <a:r>
              <a:rPr lang="en-US" altLang="en-US" sz="2000" dirty="0" smtClean="0">
                <a:ea typeface="ＭＳ Ｐゴシック" panose="020B0600070205080204" pitchFamily="34" charset="-128"/>
              </a:rPr>
              <a:t>The density (level of connectedness) and centrality (who is at the center) of our network</a:t>
            </a:r>
          </a:p>
          <a:p>
            <a:pPr lvl="1" eaLnBrk="1" hangingPunct="1">
              <a:lnSpc>
                <a:spcPct val="90000"/>
              </a:lnSpc>
              <a:defRPr/>
            </a:pPr>
            <a:r>
              <a:rPr lang="en-US" altLang="en-US" sz="2000" dirty="0" smtClean="0">
                <a:ea typeface="ＭＳ Ｐゴシック" panose="020B0600070205080204" pitchFamily="34" charset="-128"/>
              </a:rPr>
              <a:t>How much our network members trust one another </a:t>
            </a:r>
          </a:p>
          <a:p>
            <a:pPr marL="457200" lvl="1" indent="0" eaLnBrk="1" hangingPunct="1">
              <a:lnSpc>
                <a:spcPct val="90000"/>
              </a:lnSpc>
              <a:buFont typeface="Arial" pitchFamily="34" charset="0"/>
              <a:buNone/>
              <a:defRPr/>
            </a:pPr>
            <a:endParaRPr lang="en-US" altLang="en-US" b="1" dirty="0" smtClean="0">
              <a:solidFill>
                <a:srgbClr val="C0504D"/>
              </a:solidFill>
              <a:ea typeface="ＭＳ Ｐゴシック" panose="020B0600070205080204" pitchFamily="34" charset="-128"/>
            </a:endParaRPr>
          </a:p>
        </p:txBody>
      </p:sp>
      <p:pic>
        <p:nvPicPr>
          <p:cNvPr id="50180" name="Picture 1"/>
          <p:cNvPicPr>
            <a:picLocks noChangeAspect="1"/>
          </p:cNvPicPr>
          <p:nvPr/>
        </p:nvPicPr>
        <p:blipFill>
          <a:blip r:embed="rId4" cstate="print"/>
          <a:srcRect/>
          <a:stretch>
            <a:fillRect/>
          </a:stretch>
        </p:blipFill>
        <p:spPr bwMode="auto">
          <a:xfrm>
            <a:off x="6019800" y="4086225"/>
            <a:ext cx="2706688" cy="2019300"/>
          </a:xfrm>
          <a:prstGeom prst="rect">
            <a:avLst/>
          </a:prstGeom>
          <a:noFill/>
          <a:ln w="9525">
            <a:noFill/>
            <a:miter lim="800000"/>
            <a:headEnd/>
            <a:tailEnd/>
          </a:ln>
        </p:spPr>
      </p:pic>
      <p:pic>
        <p:nvPicPr>
          <p:cNvPr id="50181" name="Picture 3"/>
          <p:cNvPicPr>
            <a:picLocks noChangeAspect="1"/>
          </p:cNvPicPr>
          <p:nvPr/>
        </p:nvPicPr>
        <p:blipFill>
          <a:blip r:embed="rId5" cstate="print"/>
          <a:srcRect/>
          <a:stretch>
            <a:fillRect/>
          </a:stretch>
        </p:blipFill>
        <p:spPr bwMode="auto">
          <a:xfrm>
            <a:off x="6019800" y="1546225"/>
            <a:ext cx="2789238" cy="2043113"/>
          </a:xfrm>
          <a:prstGeom prst="rect">
            <a:avLst/>
          </a:prstGeom>
          <a:noFill/>
          <a:ln w="9525">
            <a:noFill/>
            <a:miter lim="800000"/>
            <a:headEnd/>
            <a:tailEnd/>
          </a:ln>
        </p:spPr>
      </p:pic>
      <p:sp>
        <p:nvSpPr>
          <p:cNvPr id="50182" name="TextBox 4"/>
          <p:cNvSpPr txBox="1">
            <a:spLocks noChangeArrowheads="1"/>
          </p:cNvSpPr>
          <p:nvPr/>
        </p:nvSpPr>
        <p:spPr bwMode="auto">
          <a:xfrm>
            <a:off x="6019800" y="1187450"/>
            <a:ext cx="2789238" cy="368300"/>
          </a:xfrm>
          <a:prstGeom prst="rect">
            <a:avLst/>
          </a:prstGeom>
          <a:noFill/>
          <a:ln w="9525">
            <a:noFill/>
            <a:miter lim="800000"/>
            <a:headEnd/>
            <a:tailEnd/>
          </a:ln>
        </p:spPr>
        <p:txBody>
          <a:bodyPr>
            <a:spAutoFit/>
          </a:bodyPr>
          <a:lstStyle/>
          <a:p>
            <a:r>
              <a:rPr lang="en-US"/>
              <a:t>Understand  Subgroups</a:t>
            </a:r>
          </a:p>
        </p:txBody>
      </p:sp>
      <p:sp>
        <p:nvSpPr>
          <p:cNvPr id="50183" name="TextBox 5"/>
          <p:cNvSpPr txBox="1">
            <a:spLocks noChangeArrowheads="1"/>
          </p:cNvSpPr>
          <p:nvPr/>
        </p:nvSpPr>
        <p:spPr bwMode="auto">
          <a:xfrm>
            <a:off x="6629400" y="3717925"/>
            <a:ext cx="1981200" cy="368300"/>
          </a:xfrm>
          <a:prstGeom prst="rect">
            <a:avLst/>
          </a:prstGeom>
          <a:noFill/>
          <a:ln w="9525">
            <a:noFill/>
            <a:miter lim="800000"/>
            <a:headEnd/>
            <a:tailEnd/>
          </a:ln>
        </p:spPr>
        <p:txBody>
          <a:bodyPr>
            <a:spAutoFit/>
          </a:bodyPr>
          <a:lstStyle/>
          <a:p>
            <a:r>
              <a:rPr lang="en-US"/>
              <a:t>Increase Density</a:t>
            </a:r>
          </a:p>
        </p:txBody>
      </p:sp>
      <p:sp>
        <p:nvSpPr>
          <p:cNvPr id="50184" name="TextBox 6"/>
          <p:cNvSpPr txBox="1">
            <a:spLocks noChangeArrowheads="1"/>
          </p:cNvSpPr>
          <p:nvPr/>
        </p:nvSpPr>
        <p:spPr bwMode="auto">
          <a:xfrm>
            <a:off x="304800" y="6248400"/>
            <a:ext cx="8580438" cy="430212"/>
          </a:xfrm>
          <a:prstGeom prst="rect">
            <a:avLst/>
          </a:prstGeom>
          <a:noFill/>
          <a:ln w="9525">
            <a:noFill/>
            <a:miter lim="800000"/>
            <a:headEnd/>
            <a:tailEnd/>
          </a:ln>
        </p:spPr>
        <p:txBody>
          <a:bodyPr>
            <a:spAutoFit/>
          </a:bodyPr>
          <a:lstStyle/>
          <a:p>
            <a:r>
              <a:rPr lang="en-US" sz="1100" dirty="0"/>
              <a:t>Note:  From the presentation “Evaluating Networks: Social Network Analysis” by DM Varda, 2014, University of Colorado Denver School of Public Affairs.  Reprinted with permission.    </a:t>
            </a:r>
            <a:endParaRPr lang="en-US" dirty="0"/>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382000" y="6096000"/>
            <a:ext cx="609600" cy="609600"/>
          </a:xfrm>
          <a:prstGeom prst="rect">
            <a:avLst/>
          </a:prstGeom>
        </p:spPr>
      </p:pic>
    </p:spTree>
  </p:cSld>
  <p:clrMapOvr>
    <a:masterClrMapping/>
  </p:clrMapOvr>
  <p:transition spd="slow" advTm="449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7696200" cy="762000"/>
          </a:xfrm>
        </p:spPr>
        <p:txBody>
          <a:bodyPr/>
          <a:lstStyle/>
          <a:p>
            <a:pPr algn="l"/>
            <a:r>
              <a:rPr lang="en-US" sz="4000" dirty="0" smtClean="0"/>
              <a:t>Learning Objectives</a:t>
            </a:r>
            <a:endParaRPr lang="en-US" sz="4000" dirty="0"/>
          </a:p>
        </p:txBody>
      </p:sp>
      <p:sp>
        <p:nvSpPr>
          <p:cNvPr id="3" name="Content Placeholder 2"/>
          <p:cNvSpPr>
            <a:spLocks noGrp="1"/>
          </p:cNvSpPr>
          <p:nvPr>
            <p:ph idx="1"/>
          </p:nvPr>
        </p:nvSpPr>
        <p:spPr>
          <a:xfrm>
            <a:off x="381000" y="2057400"/>
            <a:ext cx="8229600" cy="3505200"/>
          </a:xfrm>
        </p:spPr>
        <p:txBody>
          <a:bodyPr/>
          <a:lstStyle/>
          <a:p>
            <a:pPr>
              <a:buNone/>
            </a:pPr>
            <a:r>
              <a:rPr lang="en-US" dirty="0" smtClean="0"/>
              <a:t>Participants will be able to:</a:t>
            </a:r>
          </a:p>
          <a:p>
            <a:r>
              <a:rPr lang="en-US" sz="2800" dirty="0" smtClean="0"/>
              <a:t>Define network analysis and understand basic terminology associated with this technique</a:t>
            </a:r>
          </a:p>
          <a:p>
            <a:r>
              <a:rPr lang="en-US" sz="2800" dirty="0" smtClean="0"/>
              <a:t>Explain the role of network analysis in public health practice</a:t>
            </a:r>
          </a:p>
          <a:p>
            <a:r>
              <a:rPr lang="en-US" sz="2800" dirty="0" smtClean="0"/>
              <a:t>Discuss applications for maternal and child health programs</a:t>
            </a:r>
          </a:p>
          <a:p>
            <a:r>
              <a:rPr lang="en-US" sz="2800" dirty="0" smtClean="0"/>
              <a:t>Identify resources available to MCH practitioners</a:t>
            </a:r>
            <a:endParaRPr lang="en-US" sz="2800" dirty="0"/>
          </a:p>
        </p:txBody>
      </p:sp>
      <p:sp>
        <p:nvSpPr>
          <p:cNvPr id="4" name="Date Placeholder 3"/>
          <p:cNvSpPr>
            <a:spLocks noGrp="1"/>
          </p:cNvSpPr>
          <p:nvPr>
            <p:ph type="dt" sz="half" idx="10"/>
          </p:nvPr>
        </p:nvSpPr>
        <p:spPr/>
        <p:txBody>
          <a:bodyPr/>
          <a:lstStyle/>
          <a:p>
            <a:pPr>
              <a:defRPr/>
            </a:pPr>
            <a:r>
              <a:rPr lang="en-US" smtClean="0"/>
              <a:t>September 2014</a:t>
            </a:r>
            <a:endParaRPr lang="en-US"/>
          </a:p>
        </p:txBody>
      </p:sp>
      <p:pic>
        <p:nvPicPr>
          <p:cNvPr id="6" name="Audio 5">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38568"/>
    </mc:Choice>
    <mc:Fallback>
      <p:transition spd="slow" advTm="38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3200400"/>
            <a:ext cx="5105400" cy="1905000"/>
          </a:xfrm>
        </p:spPr>
        <p:txBody>
          <a:bodyPr/>
          <a:lstStyle/>
          <a:p>
            <a:pPr algn="ctr">
              <a:buNone/>
            </a:pPr>
            <a:r>
              <a:rPr lang="en-US" dirty="0" smtClean="0"/>
              <a:t>Network Analysis Resources for Public Health Practitioners</a:t>
            </a:r>
            <a:endParaRPr lang="en-US" dirty="0"/>
          </a:p>
        </p:txBody>
      </p:sp>
      <p:pic>
        <p:nvPicPr>
          <p:cNvPr id="5" name="Content Placeholder 3" descr="all collabs. small nodes.jpg"/>
          <p:cNvPicPr>
            <a:picLocks noGrp="1" noChangeAspect="1"/>
          </p:cNvPicPr>
          <p:nvPr/>
        </p:nvPicPr>
        <p:blipFill>
          <a:blip r:embed="rId4" cstate="print"/>
          <a:srcRect l="50347" t="24422" r="15094" b="43187"/>
          <a:stretch>
            <a:fillRect/>
          </a:stretch>
        </p:blipFill>
        <p:spPr bwMode="auto">
          <a:xfrm>
            <a:off x="6400800" y="3962400"/>
            <a:ext cx="2133600" cy="1600200"/>
          </a:xfrm>
          <a:prstGeom prst="rect">
            <a:avLst/>
          </a:prstGeom>
          <a:noFill/>
          <a:ln w="9525">
            <a:solidFill>
              <a:schemeClr val="tx1"/>
            </a:solidFill>
            <a:miter lim="800000"/>
            <a:headEnd/>
            <a:tailEnd/>
          </a:ln>
        </p:spPr>
      </p:pic>
      <p:sp>
        <p:nvSpPr>
          <p:cNvPr id="4" name="Date Placeholder 3"/>
          <p:cNvSpPr>
            <a:spLocks noGrp="1"/>
          </p:cNvSpPr>
          <p:nvPr>
            <p:ph type="dt" sz="half" idx="10"/>
          </p:nvPr>
        </p:nvSpPr>
        <p:spPr/>
        <p:txBody>
          <a:bodyPr/>
          <a:lstStyle/>
          <a:p>
            <a:r>
              <a:rPr lang="en-US" smtClean="0"/>
              <a:t>September 2014</a:t>
            </a:r>
            <a:endParaRPr lang="en-US"/>
          </a:p>
        </p:txBody>
      </p:sp>
      <p:sp>
        <p:nvSpPr>
          <p:cNvPr id="2" name="Rectangle 1"/>
          <p:cNvSpPr/>
          <p:nvPr/>
        </p:nvSpPr>
        <p:spPr>
          <a:xfrm>
            <a:off x="228601" y="5833130"/>
            <a:ext cx="8762999" cy="430887"/>
          </a:xfrm>
          <a:prstGeom prst="rect">
            <a:avLst/>
          </a:prstGeom>
        </p:spPr>
        <p:txBody>
          <a:bodyPr wrap="square">
            <a:spAutoFit/>
          </a:bodyPr>
          <a:lstStyle/>
          <a:p>
            <a:r>
              <a:rPr lang="en-US" sz="1100" dirty="0"/>
              <a:t>Note:  Visual from the presentation “Evaluating Networks: Social Network Analysis” by DM Varda, 2014, University of Colorado Denver School of Public Affairs.  Reprinted with permission.    </a:t>
            </a:r>
          </a:p>
        </p:txBody>
      </p:sp>
      <p:pic>
        <p:nvPicPr>
          <p:cNvPr id="9" name="Audio 8">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29633"/>
    </mc:Choice>
    <mc:Fallback>
      <p:transition spd="slow" advTm="29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86400" cy="563562"/>
          </a:xfrm>
        </p:spPr>
        <p:txBody>
          <a:bodyPr/>
          <a:lstStyle/>
          <a:p>
            <a:pPr algn="l"/>
            <a:r>
              <a:rPr lang="en-US" dirty="0" smtClean="0"/>
              <a:t>The PARTNER Tool</a:t>
            </a:r>
            <a:endParaRPr lang="en-US" dirty="0"/>
          </a:p>
        </p:txBody>
      </p:sp>
      <p:sp>
        <p:nvSpPr>
          <p:cNvPr id="3" name="Content Placeholder 2"/>
          <p:cNvSpPr>
            <a:spLocks noGrp="1"/>
          </p:cNvSpPr>
          <p:nvPr>
            <p:ph idx="1"/>
          </p:nvPr>
        </p:nvSpPr>
        <p:spPr>
          <a:xfrm>
            <a:off x="533400" y="1447800"/>
            <a:ext cx="8229600" cy="4876800"/>
          </a:xfrm>
        </p:spPr>
        <p:txBody>
          <a:bodyPr/>
          <a:lstStyle/>
          <a:p>
            <a:r>
              <a:rPr lang="en-US" sz="2400" dirty="0" smtClean="0"/>
              <a:t>PARTNER: Program to Analyze, Record and Track Networks to Enhance Relationships</a:t>
            </a:r>
          </a:p>
          <a:p>
            <a:endParaRPr lang="en-US" sz="1000" dirty="0" smtClean="0"/>
          </a:p>
          <a:p>
            <a:r>
              <a:rPr lang="en-US" sz="2400" dirty="0" smtClean="0"/>
              <a:t>Developed by Danielle Varda, PhD, Associate Professor at the School of Public Affairs, University of Colorado Denver  </a:t>
            </a:r>
          </a:p>
          <a:p>
            <a:endParaRPr lang="en-US" sz="1000" dirty="0" smtClean="0"/>
          </a:p>
          <a:p>
            <a:r>
              <a:rPr lang="en-US" sz="2400" dirty="0" smtClean="0"/>
              <a:t>A social network analysis tool to collect, analyze and interpret data to improve collaboration within community networks</a:t>
            </a:r>
          </a:p>
          <a:p>
            <a:endParaRPr lang="en-US" sz="1000" dirty="0" smtClean="0"/>
          </a:p>
          <a:p>
            <a:r>
              <a:rPr lang="en-US" sz="2400" dirty="0" smtClean="0"/>
              <a:t>Trainings (on-line and in-person) and support are available</a:t>
            </a:r>
          </a:p>
          <a:p>
            <a:endParaRPr lang="en-US" sz="1000" dirty="0"/>
          </a:p>
          <a:p>
            <a:r>
              <a:rPr lang="en-US" sz="2400" dirty="0" smtClean="0"/>
              <a:t>How long does the PARTNER process take from start to finish?  It depends …</a:t>
            </a:r>
            <a:endParaRPr lang="en-US" sz="2400" dirty="0"/>
          </a:p>
        </p:txBody>
      </p:sp>
      <p:sp>
        <p:nvSpPr>
          <p:cNvPr id="4" name="Date Placeholder 3"/>
          <p:cNvSpPr>
            <a:spLocks noGrp="1"/>
          </p:cNvSpPr>
          <p:nvPr>
            <p:ph type="dt" sz="half" idx="10"/>
          </p:nvPr>
        </p:nvSpPr>
        <p:spPr>
          <a:xfrm>
            <a:off x="6705600" y="6248400"/>
            <a:ext cx="2133600" cy="365125"/>
          </a:xfrm>
        </p:spPr>
        <p:txBody>
          <a:bodyPr/>
          <a:lstStyle/>
          <a:p>
            <a:pPr>
              <a:defRPr/>
            </a:pPr>
            <a:r>
              <a:rPr lang="en-US" smtClean="0"/>
              <a:t>September 2014</a:t>
            </a:r>
            <a:endParaRPr lang="en-US"/>
          </a:p>
        </p:txBody>
      </p:sp>
      <p:pic>
        <p:nvPicPr>
          <p:cNvPr id="6" name="Audio 5">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189453"/>
    </mc:Choice>
    <mc:Fallback>
      <p:transition spd="slow" advTm="189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914400"/>
          </a:xfrm>
        </p:spPr>
        <p:txBody>
          <a:bodyPr/>
          <a:lstStyle/>
          <a:p>
            <a:r>
              <a:rPr lang="en-US" dirty="0" smtClean="0"/>
              <a:t>PARTNER:  </a:t>
            </a:r>
            <a:r>
              <a:rPr lang="en-US" sz="3600" dirty="0" smtClean="0">
                <a:hlinkClick r:id="rId4"/>
              </a:rPr>
              <a:t>http://www.partnertool.net/</a:t>
            </a:r>
            <a:endParaRPr lang="en-US" sz="3600" dirty="0"/>
          </a:p>
        </p:txBody>
      </p:sp>
      <p:pic>
        <p:nvPicPr>
          <p:cNvPr id="1026" name="Picture 2"/>
          <p:cNvPicPr>
            <a:picLocks noGrp="1" noChangeAspect="1" noChangeArrowheads="1"/>
          </p:cNvPicPr>
          <p:nvPr>
            <p:ph idx="1"/>
          </p:nvPr>
        </p:nvPicPr>
        <p:blipFill>
          <a:blip r:embed="rId5" cstate="print"/>
          <a:srcRect t="10549" r="1341" b="5055"/>
          <a:stretch>
            <a:fillRect/>
          </a:stretch>
        </p:blipFill>
        <p:spPr bwMode="auto">
          <a:xfrm>
            <a:off x="381000" y="2133600"/>
            <a:ext cx="8393184" cy="4267200"/>
          </a:xfrm>
          <a:prstGeom prst="rect">
            <a:avLst/>
          </a:prstGeom>
          <a:noFill/>
          <a:ln w="9525">
            <a:solidFill>
              <a:schemeClr val="tx1"/>
            </a:solidFill>
            <a:miter lim="800000"/>
            <a:headEnd/>
            <a:tailEnd/>
          </a:ln>
        </p:spPr>
      </p:pic>
      <p:sp>
        <p:nvSpPr>
          <p:cNvPr id="5" name="5-Point Star 4"/>
          <p:cNvSpPr/>
          <p:nvPr/>
        </p:nvSpPr>
        <p:spPr>
          <a:xfrm>
            <a:off x="7543800" y="2667000"/>
            <a:ext cx="381000" cy="3810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p:cNvSpPr>
            <a:spLocks noGrp="1"/>
          </p:cNvSpPr>
          <p:nvPr>
            <p:ph type="dt" sz="half" idx="10"/>
          </p:nvPr>
        </p:nvSpPr>
        <p:spPr/>
        <p:txBody>
          <a:bodyPr/>
          <a:lstStyle/>
          <a:p>
            <a:pPr>
              <a:defRPr/>
            </a:pPr>
            <a:r>
              <a:rPr lang="en-US" smtClean="0"/>
              <a:t>September 2014</a:t>
            </a:r>
            <a:endParaRPr lang="en-US"/>
          </a:p>
        </p:txBody>
      </p:sp>
      <p:pic>
        <p:nvPicPr>
          <p:cNvPr id="7" name="Audio 6">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49852"/>
    </mc:Choice>
    <mc:Fallback>
      <p:transition spd="slow" advTm="49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57600" cy="639762"/>
          </a:xfrm>
        </p:spPr>
        <p:txBody>
          <a:bodyPr/>
          <a:lstStyle/>
          <a:p>
            <a:r>
              <a:rPr lang="en-US" dirty="0" smtClean="0"/>
              <a:t>More Readings</a:t>
            </a:r>
            <a:endParaRPr lang="en-US" dirty="0"/>
          </a:p>
        </p:txBody>
      </p:sp>
      <p:sp>
        <p:nvSpPr>
          <p:cNvPr id="3" name="Content Placeholder 2"/>
          <p:cNvSpPr>
            <a:spLocks noGrp="1"/>
          </p:cNvSpPr>
          <p:nvPr>
            <p:ph idx="1"/>
          </p:nvPr>
        </p:nvSpPr>
        <p:spPr>
          <a:xfrm>
            <a:off x="1066800" y="1752600"/>
            <a:ext cx="6934200" cy="4189413"/>
          </a:xfrm>
        </p:spPr>
        <p:txBody>
          <a:bodyPr/>
          <a:lstStyle/>
          <a:p>
            <a:pPr marL="0" indent="0">
              <a:buNone/>
            </a:pPr>
            <a:r>
              <a:rPr lang="en-US" sz="2400" dirty="0" smtClean="0"/>
              <a:t>For those of you who might like to read more about the role of network analysis in MCH, here is a publicly available article by Dr. Varda specific to Children with Special Health Care Needs and their systems of care:</a:t>
            </a:r>
          </a:p>
          <a:p>
            <a:pPr marL="0" indent="0">
              <a:buNone/>
            </a:pPr>
            <a:endParaRPr lang="en-US" sz="2400" dirty="0"/>
          </a:p>
          <a:p>
            <a:pPr marL="0" indent="0">
              <a:buNone/>
            </a:pPr>
            <a:r>
              <a:rPr lang="en-US" sz="1800" b="1" dirty="0"/>
              <a:t>Varda</a:t>
            </a:r>
            <a:r>
              <a:rPr lang="en-US" sz="1800" dirty="0"/>
              <a:t>, Danielle M. and </a:t>
            </a:r>
            <a:r>
              <a:rPr lang="en-US" sz="1800" dirty="0" err="1"/>
              <a:t>Talmi</a:t>
            </a:r>
            <a:r>
              <a:rPr lang="en-US" sz="1800" dirty="0"/>
              <a:t>, </a:t>
            </a:r>
            <a:r>
              <a:rPr lang="en-US" sz="1800" dirty="0" err="1"/>
              <a:t>Ayelet</a:t>
            </a:r>
            <a:r>
              <a:rPr lang="en-US" sz="1800" dirty="0"/>
              <a:t> (2013) "A Patient-Centered Approach for Evaluating Public Health Roles within Systems of Care for Children with Special Healthcare Needs," </a:t>
            </a:r>
            <a:r>
              <a:rPr lang="en-US" sz="1800" i="1" dirty="0"/>
              <a:t>Frontiers in Public Health Services and Systems Research</a:t>
            </a:r>
            <a:r>
              <a:rPr lang="en-US" sz="1800" dirty="0"/>
              <a:t>: Vol. 2: No. 1, Article 7</a:t>
            </a:r>
            <a:r>
              <a:rPr lang="en-US" sz="1800" dirty="0" smtClean="0"/>
              <a:t>.    </a:t>
            </a:r>
          </a:p>
          <a:p>
            <a:pPr marL="0" indent="0">
              <a:buNone/>
            </a:pPr>
            <a:endParaRPr lang="en-US" sz="1800" dirty="0"/>
          </a:p>
          <a:p>
            <a:pPr marL="0" indent="0">
              <a:buNone/>
            </a:pPr>
            <a:r>
              <a:rPr lang="en-US" sz="1800" dirty="0" smtClean="0"/>
              <a:t>Available </a:t>
            </a:r>
            <a:r>
              <a:rPr lang="en-US" sz="1800" dirty="0"/>
              <a:t>at: </a:t>
            </a:r>
            <a:r>
              <a:rPr lang="en-US" sz="1800" dirty="0" smtClean="0">
                <a:hlinkClick r:id="rId4"/>
              </a:rPr>
              <a:t>h</a:t>
            </a:r>
            <a:r>
              <a:rPr lang="en-US" sz="1800" u="sng" dirty="0" smtClean="0">
                <a:hlinkClick r:id="rId4"/>
              </a:rPr>
              <a:t>ttp</a:t>
            </a:r>
            <a:r>
              <a:rPr lang="en-US" sz="1800" u="sng" dirty="0">
                <a:hlinkClick r:id="rId4"/>
              </a:rPr>
              <a:t>://</a:t>
            </a:r>
            <a:r>
              <a:rPr lang="en-US" sz="1800" u="sng" dirty="0" smtClean="0">
                <a:hlinkClick r:id="rId4"/>
              </a:rPr>
              <a:t>uknowledge.uky.edu/frontiersinphssr/vol2/iss1/7/</a:t>
            </a:r>
            <a:endParaRPr lang="en-US" sz="1800" u="sng" dirty="0" smtClean="0"/>
          </a:p>
          <a:p>
            <a:pPr marL="0" indent="0">
              <a:buNone/>
            </a:pPr>
            <a:endParaRPr lang="en-US" sz="1800" u="sng" dirty="0" smtClean="0"/>
          </a:p>
          <a:p>
            <a:pPr marL="0" indent="0">
              <a:buNone/>
            </a:pPr>
            <a:endParaRPr lang="en-US" sz="2400" dirty="0"/>
          </a:p>
        </p:txBody>
      </p:sp>
      <p:sp>
        <p:nvSpPr>
          <p:cNvPr id="4" name="Date Placeholder 3"/>
          <p:cNvSpPr>
            <a:spLocks noGrp="1"/>
          </p:cNvSpPr>
          <p:nvPr>
            <p:ph type="dt" sz="half" idx="10"/>
          </p:nvPr>
        </p:nvSpPr>
        <p:spPr/>
        <p:txBody>
          <a:bodyPr/>
          <a:lstStyle/>
          <a:p>
            <a:pPr>
              <a:defRPr/>
            </a:pPr>
            <a:r>
              <a:rPr lang="en-US" smtClean="0"/>
              <a:t>September 2014</a:t>
            </a:r>
            <a:endParaRPr lang="en-US"/>
          </a:p>
        </p:txBody>
      </p:sp>
      <p:pic>
        <p:nvPicPr>
          <p:cNvPr id="10" name="Audio 9">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489239947"/>
      </p:ext>
    </p:extLst>
  </p:cSld>
  <p:clrMapOvr>
    <a:masterClrMapping/>
  </p:clrMapOvr>
  <mc:AlternateContent xmlns:mc="http://schemas.openxmlformats.org/markup-compatibility/2006">
    <mc:Choice xmlns:p14="http://schemas.microsoft.com/office/powerpoint/2010/main" xmlns="" Requires="p14">
      <p:transition spd="slow" p14:dur="2000" advTm="40565"/>
    </mc:Choice>
    <mc:Fallback>
      <p:transition spd="slow" advTm="40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228600" y="304800"/>
            <a:ext cx="5715000" cy="762000"/>
          </a:xfrm>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en-US" altLang="en-US" sz="3600" b="1" dirty="0" smtClean="0">
                <a:ea typeface="ＭＳ Ｐゴシック" pitchFamily="34" charset="-128"/>
              </a:rPr>
              <a:t>Some Additional Resources</a:t>
            </a:r>
          </a:p>
        </p:txBody>
      </p:sp>
      <p:sp>
        <p:nvSpPr>
          <p:cNvPr id="4" name="Content Placeholder 3"/>
          <p:cNvSpPr>
            <a:spLocks noGrp="1"/>
          </p:cNvSpPr>
          <p:nvPr>
            <p:ph idx="1"/>
          </p:nvPr>
        </p:nvSpPr>
        <p:spPr>
          <a:xfrm>
            <a:off x="441434" y="1371600"/>
            <a:ext cx="8229600" cy="4800600"/>
          </a:xfrm>
        </p:spPr>
        <p:txBody>
          <a:bodyPr/>
          <a:lstStyle/>
          <a:p>
            <a:pPr>
              <a:buNone/>
            </a:pPr>
            <a:r>
              <a:rPr lang="en-US" b="1" dirty="0" smtClean="0"/>
              <a:t>Gephi</a:t>
            </a:r>
            <a:r>
              <a:rPr lang="en-US" dirty="0" smtClean="0"/>
              <a:t> </a:t>
            </a:r>
            <a:r>
              <a:rPr lang="en-US" sz="2800" dirty="0" smtClean="0"/>
              <a:t>– </a:t>
            </a:r>
            <a:r>
              <a:rPr lang="en-US" sz="2400" dirty="0" smtClean="0"/>
              <a:t>an open-source and multiplatform software to help us explore and understand graphs and visualizations.   Learn more at: </a:t>
            </a:r>
            <a:r>
              <a:rPr lang="en-US" sz="2400" dirty="0" smtClean="0">
                <a:hlinkClick r:id="rId4"/>
              </a:rPr>
              <a:t>http://gephi.github.io/features/</a:t>
            </a:r>
            <a:endParaRPr lang="en-US" sz="2400" dirty="0" smtClean="0"/>
          </a:p>
          <a:p>
            <a:pPr>
              <a:buNone/>
            </a:pPr>
            <a:endParaRPr lang="en-US" sz="1000" dirty="0" smtClean="0"/>
          </a:p>
          <a:p>
            <a:pPr>
              <a:buNone/>
            </a:pPr>
            <a:r>
              <a:rPr lang="en-US" b="1" dirty="0" smtClean="0"/>
              <a:t>Pajek* </a:t>
            </a:r>
            <a:r>
              <a:rPr lang="en-US" dirty="0" smtClean="0"/>
              <a:t>–  </a:t>
            </a:r>
            <a:r>
              <a:rPr lang="en-US" sz="2400" dirty="0" smtClean="0"/>
              <a:t>a program for Windows to analyze and visualize large networks.  Freely available for noncommercial use.  </a:t>
            </a:r>
            <a:r>
              <a:rPr lang="en-US" sz="2400" dirty="0"/>
              <a:t>Learn more at: </a:t>
            </a:r>
            <a:r>
              <a:rPr lang="en-US" sz="2400" dirty="0">
                <a:hlinkClick r:id="rId5"/>
              </a:rPr>
              <a:t>http://pajek.imfm.si/doku.php?id=pajek</a:t>
            </a:r>
            <a:endParaRPr lang="en-US" b="1" dirty="0"/>
          </a:p>
          <a:p>
            <a:pPr>
              <a:buNone/>
            </a:pPr>
            <a:endParaRPr lang="en-US" sz="1000" b="1" dirty="0" smtClean="0"/>
          </a:p>
          <a:p>
            <a:pPr>
              <a:buNone/>
            </a:pPr>
            <a:r>
              <a:rPr lang="en-US" b="1" dirty="0" smtClean="0"/>
              <a:t>UCINET</a:t>
            </a:r>
            <a:r>
              <a:rPr lang="en-US" sz="2800" b="1" dirty="0" smtClean="0"/>
              <a:t> – </a:t>
            </a:r>
            <a:r>
              <a:rPr lang="en-US" sz="2400" dirty="0" smtClean="0"/>
              <a:t>a software package for the analysis of social network data.   Learn more at:  </a:t>
            </a:r>
            <a:r>
              <a:rPr lang="en-US" sz="2400" dirty="0" smtClean="0">
                <a:hlinkClick r:id="rId6"/>
              </a:rPr>
              <a:t>https://sites.google.com/site/ucinetsoftware/home</a:t>
            </a:r>
            <a:endParaRPr lang="en-US" sz="2400" dirty="0"/>
          </a:p>
        </p:txBody>
      </p:sp>
      <p:sp>
        <p:nvSpPr>
          <p:cNvPr id="2" name="TextBox 1"/>
          <p:cNvSpPr txBox="1"/>
          <p:nvPr/>
        </p:nvSpPr>
        <p:spPr>
          <a:xfrm>
            <a:off x="441434" y="6172200"/>
            <a:ext cx="8229600" cy="584775"/>
          </a:xfrm>
          <a:prstGeom prst="rect">
            <a:avLst/>
          </a:prstGeom>
          <a:noFill/>
        </p:spPr>
        <p:txBody>
          <a:bodyPr wrap="square" rtlCol="0">
            <a:spAutoFit/>
          </a:bodyPr>
          <a:lstStyle/>
          <a:p>
            <a:pPr algn="ctr"/>
            <a:r>
              <a:rPr lang="en-US" sz="1600" dirty="0" smtClean="0"/>
              <a:t>*“Pajek” is the word for “spider” in Slovene, the official language of the Republic of Slovenia.   Note:  Links active as of 09/13/2014.  </a:t>
            </a:r>
            <a:endParaRPr lang="en-US" sz="1600" dirty="0"/>
          </a:p>
        </p:txBody>
      </p:sp>
      <p:pic>
        <p:nvPicPr>
          <p:cNvPr id="11" name="Audio 10">
            <a:hlinkClick r:id="" action="ppaction://media"/>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8382000" y="6096000"/>
            <a:ext cx="609600" cy="609600"/>
          </a:xfrm>
          <a:prstGeom prst="rect">
            <a:avLst/>
          </a:prstGeom>
        </p:spPr>
      </p:pic>
      <p:sp>
        <p:nvSpPr>
          <p:cNvPr id="12" name="Date Placeholder 11"/>
          <p:cNvSpPr>
            <a:spLocks noGrp="1"/>
          </p:cNvSpPr>
          <p:nvPr>
            <p:ph type="dt" sz="half" idx="10"/>
          </p:nvPr>
        </p:nvSpPr>
        <p:spPr/>
        <p:txBody>
          <a:bodyPr/>
          <a:lstStyle/>
          <a:p>
            <a:pPr>
              <a:defRPr/>
            </a:pPr>
            <a:r>
              <a:rPr lang="en-US" smtClean="0"/>
              <a:t>September 2014</a:t>
            </a:r>
            <a:endParaRPr lang="en-US"/>
          </a:p>
        </p:txBody>
      </p:sp>
    </p:spTree>
  </p:cSld>
  <p:clrMapOvr>
    <a:masterClrMapping/>
  </p:clrMapOvr>
  <p:transition spd="slow" advTm="806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8229600" cy="609600"/>
          </a:xfrm>
        </p:spPr>
        <p:txBody>
          <a:bodyPr/>
          <a:lstStyle/>
          <a:p>
            <a:pPr algn="l"/>
            <a:r>
              <a:rPr lang="en-US" sz="2800" dirty="0" smtClean="0"/>
              <a:t>Articles for additional reading</a:t>
            </a:r>
            <a:endParaRPr lang="en-US" sz="2800" dirty="0"/>
          </a:p>
        </p:txBody>
      </p:sp>
      <p:sp>
        <p:nvSpPr>
          <p:cNvPr id="3" name="Content Placeholder 2"/>
          <p:cNvSpPr>
            <a:spLocks noGrp="1"/>
          </p:cNvSpPr>
          <p:nvPr>
            <p:ph idx="1"/>
          </p:nvPr>
        </p:nvSpPr>
        <p:spPr>
          <a:xfrm>
            <a:off x="152400" y="1981200"/>
            <a:ext cx="8839200" cy="4135821"/>
          </a:xfrm>
        </p:spPr>
        <p:txBody>
          <a:bodyPr/>
          <a:lstStyle/>
          <a:p>
            <a:pPr>
              <a:lnSpc>
                <a:spcPct val="90000"/>
              </a:lnSpc>
              <a:buNone/>
              <a:defRPr/>
            </a:pPr>
            <a:r>
              <a:rPr lang="en-US" altLang="en-US" sz="2000" dirty="0" smtClean="0">
                <a:ea typeface="ＭＳ Ｐゴシック" panose="020B0600070205080204" pitchFamily="34" charset="-128"/>
              </a:rPr>
              <a:t>Provan KG, Veazie MA, Staten LK and Teufel-Shone NI. (2005). The Use of Network Analysis to Strengthen Community Partnerships.  </a:t>
            </a:r>
            <a:r>
              <a:rPr lang="en-US" altLang="en-US" sz="2000" i="1" dirty="0" smtClean="0">
                <a:ea typeface="ＭＳ Ｐゴシック" panose="020B0600070205080204" pitchFamily="34" charset="-128"/>
              </a:rPr>
              <a:t>Public Administration Review</a:t>
            </a:r>
            <a:r>
              <a:rPr lang="en-US" altLang="en-US" sz="2000" dirty="0" smtClean="0">
                <a:ea typeface="ＭＳ Ｐゴシック" panose="020B0600070205080204" pitchFamily="34" charset="-128"/>
              </a:rPr>
              <a:t>. 65(5):603-613.  </a:t>
            </a:r>
          </a:p>
          <a:p>
            <a:pPr>
              <a:lnSpc>
                <a:spcPct val="90000"/>
              </a:lnSpc>
              <a:buNone/>
              <a:defRPr/>
            </a:pPr>
            <a:endParaRPr lang="en-US" altLang="en-US" sz="1000" dirty="0" smtClean="0">
              <a:ea typeface="ＭＳ Ｐゴシック" panose="020B0600070205080204" pitchFamily="34" charset="-128"/>
            </a:endParaRPr>
          </a:p>
          <a:p>
            <a:pPr>
              <a:lnSpc>
                <a:spcPct val="90000"/>
              </a:lnSpc>
              <a:buNone/>
              <a:defRPr/>
            </a:pPr>
            <a:r>
              <a:rPr lang="en-US" altLang="en-US" sz="2000" dirty="0" smtClean="0">
                <a:ea typeface="ＭＳ Ｐゴシック" panose="020B0600070205080204" pitchFamily="34" charset="-128"/>
              </a:rPr>
              <a:t>Provan KG and </a:t>
            </a:r>
            <a:r>
              <a:rPr lang="en-US" altLang="en-US" sz="2000" dirty="0" err="1" smtClean="0">
                <a:ea typeface="ＭＳ Ｐゴシック" panose="020B0600070205080204" pitchFamily="34" charset="-128"/>
              </a:rPr>
              <a:t>Milward</a:t>
            </a:r>
            <a:r>
              <a:rPr lang="en-US" altLang="en-US" sz="2000" dirty="0" smtClean="0">
                <a:ea typeface="ＭＳ Ｐゴシック" panose="020B0600070205080204" pitchFamily="34" charset="-128"/>
              </a:rPr>
              <a:t> HB.  (2001).  Do Networks Really Work?  A Framework for Evaluating Public Sector Organizational Networks.  </a:t>
            </a:r>
            <a:r>
              <a:rPr lang="en-US" altLang="en-US" sz="2000" i="1" dirty="0" smtClean="0">
                <a:ea typeface="ＭＳ Ｐゴシック" panose="020B0600070205080204" pitchFamily="34" charset="-128"/>
              </a:rPr>
              <a:t>Public Administration Review.  </a:t>
            </a:r>
            <a:r>
              <a:rPr lang="en-US" altLang="en-US" sz="2000" dirty="0" smtClean="0">
                <a:ea typeface="ＭＳ Ｐゴシック" panose="020B0600070205080204" pitchFamily="34" charset="-128"/>
              </a:rPr>
              <a:t>61(4):400-409</a:t>
            </a:r>
          </a:p>
          <a:p>
            <a:pPr>
              <a:lnSpc>
                <a:spcPct val="90000"/>
              </a:lnSpc>
              <a:buNone/>
              <a:defRPr/>
            </a:pPr>
            <a:endParaRPr lang="en-US" altLang="en-US" sz="1000" dirty="0">
              <a:ea typeface="ＭＳ Ｐゴシック" panose="020B0600070205080204" pitchFamily="34" charset="-128"/>
            </a:endParaRPr>
          </a:p>
          <a:p>
            <a:pPr>
              <a:lnSpc>
                <a:spcPct val="90000"/>
              </a:lnSpc>
              <a:buNone/>
              <a:defRPr/>
            </a:pPr>
            <a:r>
              <a:rPr lang="en-US" sz="2000" dirty="0"/>
              <a:t>Varda,</a:t>
            </a:r>
            <a:r>
              <a:rPr lang="en-US" sz="2000" b="1" dirty="0"/>
              <a:t> </a:t>
            </a:r>
            <a:r>
              <a:rPr lang="en-US" sz="2000" dirty="0"/>
              <a:t>Danielle M. (2011). “Data-Driven </a:t>
            </a:r>
            <a:r>
              <a:rPr lang="en-US" sz="2000" dirty="0" smtClean="0"/>
              <a:t>Management Strategies </a:t>
            </a:r>
            <a:r>
              <a:rPr lang="en-US" sz="2000" dirty="0"/>
              <a:t>in Public Health Collaboratives”, </a:t>
            </a:r>
            <a:r>
              <a:rPr lang="en-US" sz="2000" i="1" dirty="0"/>
              <a:t>Journal of Public Health Management and Practice</a:t>
            </a:r>
            <a:r>
              <a:rPr lang="en-US" sz="2000" dirty="0"/>
              <a:t>, 17(2), 122-132.   </a:t>
            </a:r>
            <a:endParaRPr lang="en-US" altLang="en-US" sz="1000" dirty="0" smtClean="0">
              <a:ea typeface="ＭＳ Ｐゴシック" panose="020B0600070205080204" pitchFamily="34" charset="-128"/>
            </a:endParaRPr>
          </a:p>
          <a:p>
            <a:pPr>
              <a:lnSpc>
                <a:spcPct val="90000"/>
              </a:lnSpc>
              <a:buNone/>
              <a:defRPr/>
            </a:pPr>
            <a:r>
              <a:rPr lang="en-US" altLang="en-US" sz="2000" dirty="0" smtClean="0">
                <a:ea typeface="ＭＳ Ｐゴシック" panose="020B0600070205080204" pitchFamily="34" charset="-128"/>
              </a:rPr>
              <a:t>Varda DM, Forgette R, Banks D, Contractor N. (2009).  Social Network Methodology in the Study of Disasters: Issues and Insights Prompted by Post-Katrina Research.  </a:t>
            </a:r>
            <a:r>
              <a:rPr lang="en-US" altLang="en-US" sz="2000" i="1" dirty="0" smtClean="0">
                <a:ea typeface="ＭＳ Ｐゴシック" panose="020B0600070205080204" pitchFamily="34" charset="-128"/>
              </a:rPr>
              <a:t>Popul Res Policy Rev. </a:t>
            </a:r>
            <a:r>
              <a:rPr lang="en-US" altLang="en-US" sz="2000" dirty="0" smtClean="0">
                <a:ea typeface="ＭＳ Ｐゴシック" panose="020B0600070205080204" pitchFamily="34" charset="-128"/>
              </a:rPr>
              <a:t>28:111-29.  DOI 10.1007/s111113-008-9110-9   </a:t>
            </a:r>
          </a:p>
          <a:p>
            <a:pPr>
              <a:lnSpc>
                <a:spcPct val="90000"/>
              </a:lnSpc>
              <a:buNone/>
              <a:defRPr/>
            </a:pPr>
            <a:endParaRPr lang="en-US" altLang="en-US" sz="2000" dirty="0" smtClean="0">
              <a:ea typeface="ＭＳ Ｐゴシック" panose="020B0600070205080204" pitchFamily="34" charset="-128"/>
            </a:endParaRPr>
          </a:p>
          <a:p>
            <a:pPr>
              <a:lnSpc>
                <a:spcPct val="90000"/>
              </a:lnSpc>
              <a:buNone/>
              <a:defRPr/>
            </a:pPr>
            <a:endParaRPr lang="en-US" altLang="en-US" sz="2000" dirty="0" smtClean="0">
              <a:ea typeface="ＭＳ Ｐゴシック" panose="020B0600070205080204" pitchFamily="34" charset="-128"/>
            </a:endParaRPr>
          </a:p>
          <a:p>
            <a:endParaRPr lang="en-US" sz="2000" dirty="0"/>
          </a:p>
        </p:txBody>
      </p:sp>
      <p:pic>
        <p:nvPicPr>
          <p:cNvPr id="9" name="Audio 8">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82000" y="6096000"/>
            <a:ext cx="609600" cy="609600"/>
          </a:xfrm>
          <a:prstGeom prst="rect">
            <a:avLst/>
          </a:prstGeom>
        </p:spPr>
      </p:pic>
      <p:sp>
        <p:nvSpPr>
          <p:cNvPr id="10" name="Date Placeholder 9"/>
          <p:cNvSpPr>
            <a:spLocks noGrp="1"/>
          </p:cNvSpPr>
          <p:nvPr>
            <p:ph type="dt" sz="half" idx="10"/>
          </p:nvPr>
        </p:nvSpPr>
        <p:spPr/>
        <p:txBody>
          <a:bodyPr/>
          <a:lstStyle/>
          <a:p>
            <a:pPr>
              <a:defRPr/>
            </a:pPr>
            <a:r>
              <a:rPr lang="en-US" smtClean="0"/>
              <a:t>September 2014</a:t>
            </a:r>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advTm="85238"/>
    </mc:Choice>
    <mc:Fallback>
      <p:transition spd="slow" advTm="85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esnut Website Photo.jpg"/>
          <p:cNvPicPr>
            <a:picLocks noGrp="1" noChangeAspect="1"/>
          </p:cNvPicPr>
          <p:nvPr>
            <p:ph idx="1"/>
          </p:nvPr>
        </p:nvPicPr>
        <p:blipFill>
          <a:blip r:embed="rId4" cstate="print"/>
          <a:stretch>
            <a:fillRect/>
          </a:stretch>
        </p:blipFill>
        <p:spPr>
          <a:xfrm>
            <a:off x="609600" y="3505200"/>
            <a:ext cx="2468563" cy="2468563"/>
          </a:xfrm>
        </p:spPr>
      </p:pic>
      <p:sp>
        <p:nvSpPr>
          <p:cNvPr id="5" name="TextBox 4"/>
          <p:cNvSpPr txBox="1"/>
          <p:nvPr/>
        </p:nvSpPr>
        <p:spPr>
          <a:xfrm>
            <a:off x="3505200" y="2743200"/>
            <a:ext cx="4876800" cy="2308324"/>
          </a:xfrm>
          <a:prstGeom prst="rect">
            <a:avLst/>
          </a:prstGeom>
          <a:noFill/>
        </p:spPr>
        <p:txBody>
          <a:bodyPr wrap="square" rtlCol="0">
            <a:spAutoFit/>
          </a:bodyPr>
          <a:lstStyle/>
          <a:p>
            <a:r>
              <a:rPr lang="en-US" b="1" dirty="0" smtClean="0"/>
              <a:t>Contact Information:  </a:t>
            </a:r>
          </a:p>
          <a:p>
            <a:endParaRPr lang="en-US" dirty="0" smtClean="0"/>
          </a:p>
          <a:p>
            <a:r>
              <a:rPr lang="en-US" dirty="0" smtClean="0"/>
              <a:t>Lorie Wayne Chesnut, DrPH, MPH</a:t>
            </a:r>
          </a:p>
          <a:p>
            <a:r>
              <a:rPr lang="en-US" dirty="0" smtClean="0"/>
              <a:t>Assistant Professor</a:t>
            </a:r>
          </a:p>
          <a:p>
            <a:r>
              <a:rPr lang="en-US" dirty="0" smtClean="0"/>
              <a:t>University of Kentucky College of Public Health</a:t>
            </a:r>
          </a:p>
          <a:p>
            <a:r>
              <a:rPr lang="en-US" dirty="0" smtClean="0"/>
              <a:t>Department of Epidemiology</a:t>
            </a:r>
          </a:p>
          <a:p>
            <a:r>
              <a:rPr lang="en-US" dirty="0" smtClean="0">
                <a:hlinkClick r:id="rId5"/>
              </a:rPr>
              <a:t>Lorie.chesnut@uky.edu</a:t>
            </a:r>
            <a:endParaRPr lang="en-US" dirty="0" smtClean="0"/>
          </a:p>
          <a:p>
            <a:r>
              <a:rPr lang="en-US" dirty="0" smtClean="0"/>
              <a:t>859-218-2226</a:t>
            </a:r>
            <a:endParaRPr lang="en-US" dirty="0"/>
          </a:p>
        </p:txBody>
      </p:sp>
      <p:sp>
        <p:nvSpPr>
          <p:cNvPr id="6" name="Date Placeholder 5"/>
          <p:cNvSpPr>
            <a:spLocks noGrp="1"/>
          </p:cNvSpPr>
          <p:nvPr>
            <p:ph type="dt" sz="half" idx="10"/>
          </p:nvPr>
        </p:nvSpPr>
        <p:spPr/>
        <p:txBody>
          <a:bodyPr/>
          <a:lstStyle/>
          <a:p>
            <a:r>
              <a:rPr lang="en-US" smtClean="0"/>
              <a:t>September 2014</a:t>
            </a:r>
            <a:endParaRPr lang="en-US"/>
          </a:p>
        </p:txBody>
      </p:sp>
      <p:sp>
        <p:nvSpPr>
          <p:cNvPr id="2" name="TextBox 1"/>
          <p:cNvSpPr txBox="1"/>
          <p:nvPr/>
        </p:nvSpPr>
        <p:spPr>
          <a:xfrm>
            <a:off x="3505200" y="5190180"/>
            <a:ext cx="5410200" cy="830997"/>
          </a:xfrm>
          <a:prstGeom prst="rect">
            <a:avLst/>
          </a:prstGeom>
          <a:noFill/>
        </p:spPr>
        <p:txBody>
          <a:bodyPr wrap="square" rtlCol="0">
            <a:spAutoFit/>
          </a:bodyPr>
          <a:lstStyle/>
          <a:p>
            <a:r>
              <a:rPr lang="en-US" sz="1600" dirty="0" smtClean="0">
                <a:solidFill>
                  <a:srgbClr val="3F3F3F"/>
                </a:solidFill>
              </a:rPr>
              <a:t>Special thanks to Drs. Kristen Hassmiller Lich (University of North Carolina at Chapel Hill) and Dr. Danielle Varda (University of Colorado, Denver) for their support of this presentation.</a:t>
            </a:r>
            <a:endParaRPr lang="en-US" sz="1600" dirty="0">
              <a:solidFill>
                <a:srgbClr val="3F3F3F"/>
              </a:solidFill>
            </a:endParaRPr>
          </a:p>
        </p:txBody>
      </p:sp>
      <p:pic>
        <p:nvPicPr>
          <p:cNvPr id="9" name="Audio 8">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56007"/>
    </mc:Choice>
    <mc:Fallback>
      <p:transition spd="slow" advTm="56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1905000"/>
            <a:ext cx="8229600" cy="2895600"/>
          </a:xfrm>
        </p:spPr>
        <p:txBody>
          <a:bodyPr/>
          <a:lstStyle/>
          <a:p>
            <a:pPr>
              <a:buNone/>
            </a:pPr>
            <a:r>
              <a:rPr lang="en-US" dirty="0" smtClean="0"/>
              <a:t>Suggested Reading:</a:t>
            </a:r>
          </a:p>
          <a:p>
            <a:pPr>
              <a:buNone/>
            </a:pPr>
            <a:endParaRPr lang="en-US" dirty="0" smtClean="0"/>
          </a:p>
          <a:p>
            <a:pPr>
              <a:buNone/>
            </a:pPr>
            <a:r>
              <a:rPr lang="en-US" sz="2400" dirty="0" smtClean="0"/>
              <a:t>Provan KG, Veazie MA, Staten LK and Teufel-Shone NI.  (2005).  The Use of Network Analysis to Strengthen Community Partnerships.  </a:t>
            </a:r>
            <a:r>
              <a:rPr lang="en-US" sz="2400" i="1" dirty="0" smtClean="0"/>
              <a:t>Public Administration Review</a:t>
            </a:r>
            <a:r>
              <a:rPr lang="en-US" sz="2400" dirty="0" smtClean="0"/>
              <a:t>.  </a:t>
            </a:r>
            <a:r>
              <a:rPr lang="en-US" sz="2400" dirty="0" err="1" smtClean="0"/>
              <a:t>Vol</a:t>
            </a:r>
            <a:r>
              <a:rPr lang="en-US" sz="2400" dirty="0" smtClean="0"/>
              <a:t> 65 (5):603-613.     </a:t>
            </a:r>
            <a:endParaRPr lang="en-US" sz="2400" dirty="0"/>
          </a:p>
        </p:txBody>
      </p:sp>
      <p:sp>
        <p:nvSpPr>
          <p:cNvPr id="3" name="TextBox 2"/>
          <p:cNvSpPr txBox="1"/>
          <p:nvPr/>
        </p:nvSpPr>
        <p:spPr>
          <a:xfrm>
            <a:off x="457200" y="5257800"/>
            <a:ext cx="8077200" cy="923330"/>
          </a:xfrm>
          <a:prstGeom prst="rect">
            <a:avLst/>
          </a:prstGeom>
          <a:noFill/>
        </p:spPr>
        <p:txBody>
          <a:bodyPr wrap="square" rtlCol="0">
            <a:spAutoFit/>
          </a:bodyPr>
          <a:lstStyle/>
          <a:p>
            <a:pPr algn="ctr"/>
            <a:r>
              <a:rPr lang="en-US" dirty="0" smtClean="0"/>
              <a:t>This is a very clear and interesting introduction to the basic terminology and components of network analysis, written in a format that will be familiar to public health professionals at all levels of practice.   </a:t>
            </a:r>
            <a:endParaRPr lang="en-US" dirty="0"/>
          </a:p>
        </p:txBody>
      </p:sp>
      <p:sp>
        <p:nvSpPr>
          <p:cNvPr id="4" name="Date Placeholder 3"/>
          <p:cNvSpPr>
            <a:spLocks noGrp="1"/>
          </p:cNvSpPr>
          <p:nvPr>
            <p:ph type="dt" sz="half" idx="10"/>
          </p:nvPr>
        </p:nvSpPr>
        <p:spPr/>
        <p:txBody>
          <a:bodyPr/>
          <a:lstStyle/>
          <a:p>
            <a:pPr>
              <a:defRPr/>
            </a:pPr>
            <a:r>
              <a:rPr lang="en-US" smtClean="0"/>
              <a:t>September 2014</a:t>
            </a:r>
            <a:endParaRPr lang="en-US"/>
          </a:p>
        </p:txBody>
      </p:sp>
      <p:pic>
        <p:nvPicPr>
          <p:cNvPr id="2" name="Audio 1">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44182"/>
    </mc:Choice>
    <mc:Fallback>
      <p:transition spd="slow" advTm="44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562600" cy="563562"/>
          </a:xfrm>
        </p:spPr>
        <p:txBody>
          <a:bodyPr/>
          <a:lstStyle/>
          <a:p>
            <a:pPr algn="l"/>
            <a:r>
              <a:rPr lang="en-US" dirty="0" smtClean="0"/>
              <a:t>Why Network Analysis?</a:t>
            </a:r>
            <a:endParaRPr lang="en-US" dirty="0"/>
          </a:p>
        </p:txBody>
      </p:sp>
      <p:sp>
        <p:nvSpPr>
          <p:cNvPr id="3" name="Content Placeholder 2"/>
          <p:cNvSpPr>
            <a:spLocks noGrp="1"/>
          </p:cNvSpPr>
          <p:nvPr>
            <p:ph idx="1"/>
          </p:nvPr>
        </p:nvSpPr>
        <p:spPr>
          <a:xfrm>
            <a:off x="457200" y="1447800"/>
            <a:ext cx="8229600" cy="4114800"/>
          </a:xfrm>
        </p:spPr>
        <p:txBody>
          <a:bodyPr/>
          <a:lstStyle/>
          <a:p>
            <a:r>
              <a:rPr lang="en-US" sz="2800" dirty="0" smtClean="0"/>
              <a:t>Health reform efforts reflect the need to partner with new and varied collaborators.</a:t>
            </a:r>
          </a:p>
          <a:p>
            <a:endParaRPr lang="en-US" sz="1000" dirty="0" smtClean="0"/>
          </a:p>
          <a:p>
            <a:r>
              <a:rPr lang="en-US" sz="2800" dirty="0" smtClean="0"/>
              <a:t>MCH leaders want to be “at the table” to protect the interests of MCH populations.</a:t>
            </a:r>
          </a:p>
          <a:p>
            <a:endParaRPr lang="en-US" sz="1000" dirty="0" smtClean="0"/>
          </a:p>
          <a:p>
            <a:r>
              <a:rPr lang="en-US" sz="2800" dirty="0" smtClean="0"/>
              <a:t>Understanding basic network science principles allow MCH public health practitioners to take a </a:t>
            </a:r>
            <a:r>
              <a:rPr lang="en-US" sz="2800" i="1" dirty="0" smtClean="0">
                <a:solidFill>
                  <a:schemeClr val="tx2"/>
                </a:solidFill>
              </a:rPr>
              <a:t>leading role </a:t>
            </a:r>
            <a:r>
              <a:rPr lang="en-US" sz="2800" dirty="0" smtClean="0"/>
              <a:t>as</a:t>
            </a:r>
            <a:r>
              <a:rPr lang="en-US" sz="2800" i="1" dirty="0" smtClean="0"/>
              <a:t> </a:t>
            </a:r>
            <a:r>
              <a:rPr lang="en-US" sz="2800" dirty="0" smtClean="0"/>
              <a:t>they address new and familiar challenges in their daily activities</a:t>
            </a:r>
            <a:r>
              <a:rPr lang="en-US" dirty="0" smtClean="0"/>
              <a:t>.  </a:t>
            </a:r>
            <a:r>
              <a:rPr lang="en-US" sz="2800" dirty="0" smtClean="0">
                <a:solidFill>
                  <a:schemeClr val="tx2"/>
                </a:solidFill>
              </a:rPr>
              <a:t>We want to lead, not follow!</a:t>
            </a:r>
            <a:endParaRPr lang="en-US" sz="2800" dirty="0">
              <a:solidFill>
                <a:schemeClr val="tx2"/>
              </a:solidFill>
            </a:endParaRPr>
          </a:p>
        </p:txBody>
      </p:sp>
      <p:sp>
        <p:nvSpPr>
          <p:cNvPr id="5" name="TextBox 4"/>
          <p:cNvSpPr txBox="1"/>
          <p:nvPr/>
        </p:nvSpPr>
        <p:spPr>
          <a:xfrm>
            <a:off x="304800" y="5849034"/>
            <a:ext cx="8534400" cy="646331"/>
          </a:xfrm>
          <a:prstGeom prst="rect">
            <a:avLst/>
          </a:prstGeom>
          <a:noFill/>
        </p:spPr>
        <p:txBody>
          <a:bodyPr wrap="square" rtlCol="0">
            <a:spAutoFit/>
          </a:bodyPr>
          <a:lstStyle/>
          <a:p>
            <a:pPr algn="ctr"/>
            <a:r>
              <a:rPr lang="en-US" dirty="0" smtClean="0"/>
              <a:t>A Snapshot of Current Title V Workforce Needs.   Web link</a:t>
            </a:r>
            <a:r>
              <a:rPr lang="en-US" dirty="0"/>
              <a:t>: </a:t>
            </a:r>
            <a:r>
              <a:rPr lang="en-US" dirty="0">
                <a:hlinkClick r:id="rId4"/>
              </a:rPr>
              <a:t>http://www.amchp.org/Transformation-Station/Pages/Home.aspx</a:t>
            </a:r>
            <a:endParaRPr lang="en-US" dirty="0"/>
          </a:p>
        </p:txBody>
      </p:sp>
      <p:pic>
        <p:nvPicPr>
          <p:cNvPr id="6" name="Audio 5">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82000" y="6096000"/>
            <a:ext cx="609600" cy="609600"/>
          </a:xfrm>
          <a:prstGeom prst="rect">
            <a:avLst/>
          </a:prstGeom>
        </p:spPr>
      </p:pic>
      <p:sp>
        <p:nvSpPr>
          <p:cNvPr id="7" name="Date Placeholder 6"/>
          <p:cNvSpPr>
            <a:spLocks noGrp="1"/>
          </p:cNvSpPr>
          <p:nvPr>
            <p:ph type="dt" sz="half" idx="10"/>
          </p:nvPr>
        </p:nvSpPr>
        <p:spPr/>
        <p:txBody>
          <a:bodyPr/>
          <a:lstStyle/>
          <a:p>
            <a:pPr>
              <a:defRPr/>
            </a:pPr>
            <a:r>
              <a:rPr lang="en-US" smtClean="0"/>
              <a:t>September 2014</a:t>
            </a:r>
            <a:endParaRPr lang="en-US"/>
          </a:p>
        </p:txBody>
      </p:sp>
    </p:spTree>
    <p:extLst>
      <p:ext uri="{BB962C8B-B14F-4D97-AF65-F5344CB8AC3E}">
        <p14:creationId xmlns:p14="http://schemas.microsoft.com/office/powerpoint/2010/main" xmlns="" val="664911412"/>
      </p:ext>
    </p:extLst>
  </p:cSld>
  <p:clrMapOvr>
    <a:masterClrMapping/>
  </p:clrMapOvr>
  <mc:AlternateContent xmlns:mc="http://schemas.openxmlformats.org/markup-compatibility/2006">
    <mc:Choice xmlns:p14="http://schemas.microsoft.com/office/powerpoint/2010/main" xmlns="" Requires="p14">
      <p:transition spd="slow" p14:dur="2000" advTm="55178"/>
    </mc:Choice>
    <mc:Fallback>
      <p:transition spd="slow" advTm="55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52600"/>
            <a:ext cx="8229600" cy="1143000"/>
          </a:xfrm>
        </p:spPr>
        <p:txBody>
          <a:bodyPr/>
          <a:lstStyle/>
          <a:p>
            <a:r>
              <a:rPr lang="en-US" dirty="0" smtClean="0"/>
              <a:t>Network Analysis Defined</a:t>
            </a:r>
            <a:endParaRPr lang="en-US" dirty="0"/>
          </a:p>
        </p:txBody>
      </p:sp>
      <p:sp>
        <p:nvSpPr>
          <p:cNvPr id="3" name="Content Placeholder 2"/>
          <p:cNvSpPr>
            <a:spLocks noGrp="1"/>
          </p:cNvSpPr>
          <p:nvPr>
            <p:ph idx="1"/>
          </p:nvPr>
        </p:nvSpPr>
        <p:spPr>
          <a:xfrm>
            <a:off x="457200" y="2971800"/>
            <a:ext cx="8229600" cy="3352800"/>
          </a:xfrm>
        </p:spPr>
        <p:txBody>
          <a:bodyPr/>
          <a:lstStyle/>
          <a:p>
            <a:pPr>
              <a:buNone/>
            </a:pPr>
            <a:r>
              <a:rPr lang="en-US" dirty="0" smtClean="0"/>
              <a:t>“Network analysis is a method of collecting and analyzing data from multiple individuals or organizations that may be interacting with one another”.  </a:t>
            </a:r>
          </a:p>
          <a:p>
            <a:pPr>
              <a:buNone/>
            </a:pPr>
            <a:endParaRPr lang="en-US" dirty="0" smtClean="0"/>
          </a:p>
          <a:p>
            <a:pPr algn="ctr">
              <a:buNone/>
            </a:pPr>
            <a:r>
              <a:rPr lang="en-US" sz="1400" dirty="0" smtClean="0"/>
              <a:t>Provan KG, Veazie MA, Staten LK, and Teufel-Shone NI.  (2005).  The Use of Network Analysis to Strengthen </a:t>
            </a:r>
          </a:p>
          <a:p>
            <a:pPr algn="ctr">
              <a:buNone/>
            </a:pPr>
            <a:r>
              <a:rPr lang="en-US" sz="1400" dirty="0" smtClean="0"/>
              <a:t>Community Partnerships.  </a:t>
            </a:r>
            <a:r>
              <a:rPr lang="en-US" sz="1400" i="1" dirty="0" smtClean="0"/>
              <a:t>Public Administration Review</a:t>
            </a:r>
            <a:r>
              <a:rPr lang="en-US" sz="1400" dirty="0" smtClean="0"/>
              <a:t>.  65(5):603-613.  </a:t>
            </a:r>
          </a:p>
          <a:p>
            <a:pPr>
              <a:buNone/>
            </a:pPr>
            <a:endParaRPr lang="en-US" dirty="0" smtClean="0"/>
          </a:p>
          <a:p>
            <a:pPr>
              <a:buNone/>
            </a:pPr>
            <a:endParaRPr lang="en-US" dirty="0"/>
          </a:p>
        </p:txBody>
      </p:sp>
      <p:sp>
        <p:nvSpPr>
          <p:cNvPr id="4" name="Date Placeholder 3"/>
          <p:cNvSpPr>
            <a:spLocks noGrp="1"/>
          </p:cNvSpPr>
          <p:nvPr>
            <p:ph type="dt" sz="half" idx="10"/>
          </p:nvPr>
        </p:nvSpPr>
        <p:spPr/>
        <p:txBody>
          <a:bodyPr/>
          <a:lstStyle/>
          <a:p>
            <a:pPr>
              <a:defRPr/>
            </a:pPr>
            <a:r>
              <a:rPr lang="en-US" smtClean="0"/>
              <a:t>September 2014</a:t>
            </a:r>
            <a:endParaRPr lang="en-US"/>
          </a:p>
        </p:txBody>
      </p:sp>
      <p:pic>
        <p:nvPicPr>
          <p:cNvPr id="7" name="Audio 6">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36015"/>
    </mc:Choice>
    <mc:Fallback>
      <p:transition spd="slow" advTm="36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381000" y="228600"/>
            <a:ext cx="5943600" cy="685800"/>
          </a:xfrm>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en-US" altLang="en-US" sz="3600" b="1" dirty="0" smtClean="0">
                <a:solidFill>
                  <a:srgbClr val="C00000"/>
                </a:solidFill>
                <a:ea typeface="ＭＳ Ｐゴシック" pitchFamily="34" charset="-128"/>
              </a:rPr>
              <a:t>Network analysis – used to …</a:t>
            </a:r>
          </a:p>
        </p:txBody>
      </p:sp>
      <p:sp>
        <p:nvSpPr>
          <p:cNvPr id="61443" name="Rectangle 3"/>
          <p:cNvSpPr>
            <a:spLocks noGrp="1" noChangeArrowheads="1"/>
          </p:cNvSpPr>
          <p:nvPr>
            <p:ph idx="1"/>
          </p:nvPr>
        </p:nvSpPr>
        <p:spPr>
          <a:xfrm>
            <a:off x="228600" y="1219200"/>
            <a:ext cx="8610600" cy="2438400"/>
          </a:xfrm>
        </p:spPr>
        <p:txBody>
          <a:bodyPr/>
          <a:lstStyle/>
          <a:p>
            <a:pPr lvl="1" eaLnBrk="1" hangingPunct="1">
              <a:lnSpc>
                <a:spcPct val="90000"/>
              </a:lnSpc>
              <a:defRPr/>
            </a:pPr>
            <a:r>
              <a:rPr lang="en-US" altLang="en-US" sz="2000" dirty="0" smtClean="0">
                <a:solidFill>
                  <a:prstClr val="black"/>
                </a:solidFill>
                <a:ea typeface="+mn-ea"/>
              </a:rPr>
              <a:t>Visualizing connections between people, organizations, relationships</a:t>
            </a:r>
          </a:p>
          <a:p>
            <a:pPr lvl="1" eaLnBrk="1" hangingPunct="1">
              <a:lnSpc>
                <a:spcPct val="90000"/>
              </a:lnSpc>
              <a:defRPr/>
            </a:pPr>
            <a:r>
              <a:rPr lang="en-US" altLang="en-US" sz="2000" dirty="0" smtClean="0">
                <a:solidFill>
                  <a:prstClr val="black"/>
                </a:solidFill>
                <a:ea typeface="+mn-ea"/>
              </a:rPr>
              <a:t>HIV and STD research to understand the spread of disease across communities </a:t>
            </a:r>
          </a:p>
          <a:p>
            <a:pPr lvl="1" eaLnBrk="1" hangingPunct="1">
              <a:lnSpc>
                <a:spcPct val="90000"/>
              </a:lnSpc>
              <a:defRPr/>
            </a:pPr>
            <a:r>
              <a:rPr lang="en-US" altLang="en-US" sz="2000" dirty="0" smtClean="0">
                <a:solidFill>
                  <a:prstClr val="black"/>
                </a:solidFill>
                <a:ea typeface="+mn-ea"/>
              </a:rPr>
              <a:t>Understanding “Dark Networks” (terrorist organizations), which are studied as organizations, with a focus on identifying and understanding weak links which can then be targeted</a:t>
            </a:r>
          </a:p>
          <a:p>
            <a:pPr lvl="1">
              <a:lnSpc>
                <a:spcPct val="90000"/>
              </a:lnSpc>
              <a:defRPr/>
            </a:pPr>
            <a:r>
              <a:rPr lang="en-US" altLang="en-US" sz="2000" dirty="0" smtClean="0">
                <a:solidFill>
                  <a:prstClr val="black"/>
                </a:solidFill>
              </a:rPr>
              <a:t>Nodes are represented here by </a:t>
            </a:r>
            <a:r>
              <a:rPr lang="en-US" altLang="en-US" sz="2000" b="1" dirty="0" smtClean="0">
                <a:solidFill>
                  <a:prstClr val="black"/>
                </a:solidFill>
              </a:rPr>
              <a:t>circles</a:t>
            </a:r>
            <a:r>
              <a:rPr lang="en-US" altLang="en-US" sz="2000" dirty="0" smtClean="0">
                <a:solidFill>
                  <a:prstClr val="black"/>
                </a:solidFill>
              </a:rPr>
              <a:t> </a:t>
            </a:r>
            <a:r>
              <a:rPr lang="en-US" altLang="en-US" sz="2000" dirty="0">
                <a:solidFill>
                  <a:prstClr val="black"/>
                </a:solidFill>
              </a:rPr>
              <a:t>while links are represented by the </a:t>
            </a:r>
            <a:r>
              <a:rPr lang="en-US" altLang="en-US" sz="2000" b="1" dirty="0">
                <a:solidFill>
                  <a:prstClr val="black"/>
                </a:solidFill>
              </a:rPr>
              <a:t>lines</a:t>
            </a:r>
            <a:r>
              <a:rPr lang="en-US" altLang="en-US" sz="2000" dirty="0">
                <a:solidFill>
                  <a:prstClr val="black"/>
                </a:solidFill>
              </a:rPr>
              <a:t> that connect them.</a:t>
            </a:r>
          </a:p>
          <a:p>
            <a:pPr lvl="1" eaLnBrk="1" hangingPunct="1">
              <a:lnSpc>
                <a:spcPct val="90000"/>
              </a:lnSpc>
              <a:defRPr/>
            </a:pPr>
            <a:endParaRPr lang="en-US" altLang="en-US" sz="2000" dirty="0" smtClean="0">
              <a:solidFill>
                <a:prstClr val="black"/>
              </a:solidFill>
              <a:ea typeface="+mn-ea"/>
            </a:endParaRPr>
          </a:p>
          <a:p>
            <a:pPr lvl="1" eaLnBrk="1" hangingPunct="1">
              <a:lnSpc>
                <a:spcPct val="90000"/>
              </a:lnSpc>
              <a:defRPr/>
            </a:pPr>
            <a:endParaRPr lang="en-US" altLang="en-US" dirty="0" smtClean="0">
              <a:ea typeface="+mn-ea"/>
            </a:endParaRPr>
          </a:p>
          <a:p>
            <a:pPr marL="0" indent="0" eaLnBrk="1" hangingPunct="1">
              <a:lnSpc>
                <a:spcPct val="90000"/>
              </a:lnSpc>
              <a:buFont typeface="Arial" pitchFamily="34" charset="0"/>
              <a:buNone/>
              <a:defRPr/>
            </a:pPr>
            <a:endParaRPr lang="en-US" altLang="en-US" dirty="0" smtClean="0">
              <a:ea typeface="+mn-ea"/>
            </a:endParaRPr>
          </a:p>
        </p:txBody>
      </p:sp>
      <p:sp>
        <p:nvSpPr>
          <p:cNvPr id="3" name="Oval 2"/>
          <p:cNvSpPr/>
          <p:nvPr/>
        </p:nvSpPr>
        <p:spPr>
          <a:xfrm>
            <a:off x="609600" y="4114800"/>
            <a:ext cx="457200" cy="457200"/>
          </a:xfrm>
          <a:prstGeom prst="ellipse">
            <a:avLst/>
          </a:prstGeom>
          <a:solidFill>
            <a:schemeClr val="accent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1371600" y="4918075"/>
            <a:ext cx="457200" cy="457200"/>
          </a:xfrm>
          <a:prstGeom prst="ellipse">
            <a:avLst/>
          </a:prstGeom>
          <a:solidFill>
            <a:schemeClr val="accent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4076700" y="5573713"/>
            <a:ext cx="457200" cy="457200"/>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5899150" y="4046538"/>
            <a:ext cx="457200" cy="457200"/>
          </a:xfrm>
          <a:prstGeom prst="ellipse">
            <a:avLst/>
          </a:prstGeom>
          <a:solidFill>
            <a:schemeClr val="tx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4724400" y="4035425"/>
            <a:ext cx="457200" cy="457200"/>
          </a:xfrm>
          <a:prstGeom prst="ellipse">
            <a:avLst/>
          </a:prstGeom>
          <a:solidFill>
            <a:schemeClr val="accent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5387975" y="4862513"/>
            <a:ext cx="457200" cy="457200"/>
          </a:xfrm>
          <a:prstGeom prst="ellipse">
            <a:avLst/>
          </a:prstGeom>
          <a:solidFill>
            <a:schemeClr val="accent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 name="Straight Connector 4"/>
          <p:cNvCxnSpPr/>
          <p:nvPr/>
        </p:nvCxnSpPr>
        <p:spPr>
          <a:xfrm>
            <a:off x="1000125" y="4491038"/>
            <a:ext cx="457200" cy="51593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9" idx="5"/>
            <a:endCxn id="10" idx="1"/>
          </p:cNvCxnSpPr>
          <p:nvPr/>
        </p:nvCxnSpPr>
        <p:spPr>
          <a:xfrm>
            <a:off x="5114925" y="4425950"/>
            <a:ext cx="339725" cy="504825"/>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0" idx="7"/>
            <a:endCxn id="8" idx="3"/>
          </p:cNvCxnSpPr>
          <p:nvPr/>
        </p:nvCxnSpPr>
        <p:spPr>
          <a:xfrm flipV="1">
            <a:off x="5778500" y="4437063"/>
            <a:ext cx="187325" cy="49371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8" idx="2"/>
            <a:endCxn id="9" idx="6"/>
          </p:cNvCxnSpPr>
          <p:nvPr/>
        </p:nvCxnSpPr>
        <p:spPr>
          <a:xfrm flipH="1" flipV="1">
            <a:off x="5181600" y="4264025"/>
            <a:ext cx="717550" cy="1111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070" name="TextBox 30"/>
          <p:cNvSpPr txBox="1">
            <a:spLocks noChangeArrowheads="1"/>
          </p:cNvSpPr>
          <p:nvPr/>
        </p:nvSpPr>
        <p:spPr bwMode="auto">
          <a:xfrm>
            <a:off x="541338" y="4778375"/>
            <a:ext cx="1295400" cy="646331"/>
          </a:xfrm>
          <a:prstGeom prst="rect">
            <a:avLst/>
          </a:prstGeom>
          <a:noFill/>
          <a:ln w="9525">
            <a:noFill/>
            <a:miter lim="800000"/>
            <a:headEnd/>
            <a:tailEnd/>
          </a:ln>
        </p:spPr>
        <p:txBody>
          <a:bodyPr>
            <a:spAutoFit/>
          </a:bodyPr>
          <a:lstStyle/>
          <a:p>
            <a:r>
              <a:rPr lang="en-US" dirty="0" smtClean="0"/>
              <a:t>Dyad (green)</a:t>
            </a:r>
            <a:endParaRPr lang="en-US" dirty="0"/>
          </a:p>
        </p:txBody>
      </p:sp>
      <p:sp>
        <p:nvSpPr>
          <p:cNvPr id="45071" name="TextBox 43007"/>
          <p:cNvSpPr txBox="1">
            <a:spLocks noChangeArrowheads="1"/>
          </p:cNvSpPr>
          <p:nvPr/>
        </p:nvSpPr>
        <p:spPr bwMode="auto">
          <a:xfrm>
            <a:off x="6629400" y="4114800"/>
            <a:ext cx="1447800" cy="369332"/>
          </a:xfrm>
          <a:prstGeom prst="rect">
            <a:avLst/>
          </a:prstGeom>
          <a:noFill/>
          <a:ln w="9525">
            <a:noFill/>
            <a:miter lim="800000"/>
            <a:headEnd/>
            <a:tailEnd/>
          </a:ln>
        </p:spPr>
        <p:txBody>
          <a:bodyPr wrap="square">
            <a:spAutoFit/>
          </a:bodyPr>
          <a:lstStyle/>
          <a:p>
            <a:r>
              <a:rPr lang="en-US" dirty="0" smtClean="0"/>
              <a:t>Triad (blue)</a:t>
            </a:r>
            <a:endParaRPr lang="en-US" dirty="0"/>
          </a:p>
        </p:txBody>
      </p:sp>
      <p:sp>
        <p:nvSpPr>
          <p:cNvPr id="35" name="Oval 34"/>
          <p:cNvSpPr/>
          <p:nvPr/>
        </p:nvSpPr>
        <p:spPr>
          <a:xfrm>
            <a:off x="6629400" y="5573713"/>
            <a:ext cx="457200" cy="457200"/>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Oval 35"/>
          <p:cNvSpPr/>
          <p:nvPr/>
        </p:nvSpPr>
        <p:spPr>
          <a:xfrm>
            <a:off x="3316288" y="3886200"/>
            <a:ext cx="457200" cy="457200"/>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074" name="TextBox 43008"/>
          <p:cNvSpPr txBox="1">
            <a:spLocks noChangeArrowheads="1"/>
          </p:cNvSpPr>
          <p:nvPr/>
        </p:nvSpPr>
        <p:spPr bwMode="auto">
          <a:xfrm>
            <a:off x="7200900" y="5715000"/>
            <a:ext cx="1333500" cy="369888"/>
          </a:xfrm>
          <a:prstGeom prst="rect">
            <a:avLst/>
          </a:prstGeom>
          <a:noFill/>
          <a:ln w="9525">
            <a:noFill/>
            <a:miter lim="800000"/>
            <a:headEnd/>
            <a:tailEnd/>
          </a:ln>
        </p:spPr>
        <p:txBody>
          <a:bodyPr>
            <a:spAutoFit/>
          </a:bodyPr>
          <a:lstStyle/>
          <a:p>
            <a:r>
              <a:rPr lang="en-US"/>
              <a:t>Isolate</a:t>
            </a:r>
          </a:p>
        </p:txBody>
      </p:sp>
      <p:sp>
        <p:nvSpPr>
          <p:cNvPr id="38" name="Oval 37"/>
          <p:cNvSpPr/>
          <p:nvPr/>
        </p:nvSpPr>
        <p:spPr>
          <a:xfrm>
            <a:off x="2474913" y="4549775"/>
            <a:ext cx="457200" cy="457200"/>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Oval 38"/>
          <p:cNvSpPr/>
          <p:nvPr/>
        </p:nvSpPr>
        <p:spPr>
          <a:xfrm>
            <a:off x="3167063" y="4991100"/>
            <a:ext cx="457200" cy="457200"/>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3012" name="Straight Connector 43011"/>
          <p:cNvCxnSpPr>
            <a:stCxn id="7" idx="6"/>
            <a:endCxn id="10" idx="3"/>
          </p:cNvCxnSpPr>
          <p:nvPr/>
        </p:nvCxnSpPr>
        <p:spPr>
          <a:xfrm flipV="1">
            <a:off x="4533900" y="5253038"/>
            <a:ext cx="920750" cy="549275"/>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017" name="Straight Connector 43016"/>
          <p:cNvCxnSpPr>
            <a:stCxn id="39" idx="5"/>
            <a:endCxn id="7" idx="2"/>
          </p:cNvCxnSpPr>
          <p:nvPr/>
        </p:nvCxnSpPr>
        <p:spPr>
          <a:xfrm>
            <a:off x="3557588" y="5380038"/>
            <a:ext cx="519112" cy="422275"/>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2743200" y="4872038"/>
            <a:ext cx="609600" cy="30638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7" idx="1"/>
          </p:cNvCxnSpPr>
          <p:nvPr/>
        </p:nvCxnSpPr>
        <p:spPr>
          <a:xfrm flipH="1" flipV="1">
            <a:off x="3605213" y="4327525"/>
            <a:ext cx="538162" cy="131286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081" name="TextBox 43019"/>
          <p:cNvSpPr txBox="1">
            <a:spLocks noChangeArrowheads="1"/>
          </p:cNvSpPr>
          <p:nvPr/>
        </p:nvSpPr>
        <p:spPr bwMode="auto">
          <a:xfrm>
            <a:off x="4495800" y="6019800"/>
            <a:ext cx="1960562" cy="369888"/>
          </a:xfrm>
          <a:prstGeom prst="rect">
            <a:avLst/>
          </a:prstGeom>
          <a:noFill/>
          <a:ln w="9525">
            <a:noFill/>
            <a:miter lim="800000"/>
            <a:headEnd/>
            <a:tailEnd/>
          </a:ln>
        </p:spPr>
        <p:txBody>
          <a:bodyPr>
            <a:spAutoFit/>
          </a:bodyPr>
          <a:lstStyle/>
          <a:p>
            <a:r>
              <a:rPr lang="en-US" dirty="0"/>
              <a:t>Fragile Connection </a:t>
            </a:r>
          </a:p>
        </p:txBody>
      </p:sp>
      <p:sp>
        <p:nvSpPr>
          <p:cNvPr id="43021" name="Up Arrow 43020"/>
          <p:cNvSpPr/>
          <p:nvPr/>
        </p:nvSpPr>
        <p:spPr>
          <a:xfrm>
            <a:off x="4953000" y="5638800"/>
            <a:ext cx="228600" cy="24765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Date Placeholder 27"/>
          <p:cNvSpPr>
            <a:spLocks noGrp="1"/>
          </p:cNvSpPr>
          <p:nvPr>
            <p:ph type="dt" sz="half" idx="10"/>
          </p:nvPr>
        </p:nvSpPr>
        <p:spPr/>
        <p:txBody>
          <a:bodyPr/>
          <a:lstStyle/>
          <a:p>
            <a:pPr>
              <a:defRPr/>
            </a:pPr>
            <a:r>
              <a:rPr lang="en-US" smtClean="0"/>
              <a:t>September 2014</a:t>
            </a:r>
            <a:endParaRPr lang="en-US"/>
          </a:p>
        </p:txBody>
      </p:sp>
      <p:pic>
        <p:nvPicPr>
          <p:cNvPr id="22" name="Audio 21">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spd="slow" advTm="933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228600" y="152400"/>
            <a:ext cx="7772400" cy="1143000"/>
          </a:xfrm>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en-US" altLang="en-US" sz="3600" dirty="0" smtClean="0">
                <a:ea typeface="ＭＳ Ｐゴシック" pitchFamily="34" charset="-128"/>
              </a:rPr>
              <a:t>Network Mapping &amp; Analysis</a:t>
            </a:r>
            <a:r>
              <a:rPr lang="en-US" altLang="en-US" dirty="0" smtClean="0">
                <a:ea typeface="ＭＳ Ｐゴシック" pitchFamily="34" charset="-128"/>
              </a:rPr>
              <a:t>	</a:t>
            </a:r>
          </a:p>
        </p:txBody>
      </p:sp>
      <p:pic>
        <p:nvPicPr>
          <p:cNvPr id="46083" name="Content Placeholder 3" descr="all collabs. small nodes.jpg"/>
          <p:cNvPicPr>
            <a:picLocks noGrp="1" noChangeAspect="1"/>
          </p:cNvPicPr>
          <p:nvPr/>
        </p:nvPicPr>
        <p:blipFill>
          <a:blip r:embed="rId4" cstate="print"/>
          <a:srcRect/>
          <a:stretch>
            <a:fillRect/>
          </a:stretch>
        </p:blipFill>
        <p:spPr bwMode="auto">
          <a:xfrm>
            <a:off x="2682875" y="1079500"/>
            <a:ext cx="6173788" cy="4940300"/>
          </a:xfrm>
          <a:prstGeom prst="rect">
            <a:avLst/>
          </a:prstGeom>
          <a:noFill/>
          <a:ln w="9525">
            <a:noFill/>
            <a:miter lim="800000"/>
            <a:headEnd/>
            <a:tailEnd/>
          </a:ln>
        </p:spPr>
      </p:pic>
      <p:sp>
        <p:nvSpPr>
          <p:cNvPr id="46084" name="TextBox 1"/>
          <p:cNvSpPr txBox="1">
            <a:spLocks noChangeArrowheads="1"/>
          </p:cNvSpPr>
          <p:nvPr/>
        </p:nvSpPr>
        <p:spPr bwMode="auto">
          <a:xfrm>
            <a:off x="312738" y="1841500"/>
            <a:ext cx="2362200" cy="3416300"/>
          </a:xfrm>
          <a:prstGeom prst="rect">
            <a:avLst/>
          </a:prstGeom>
          <a:noFill/>
          <a:ln w="9525">
            <a:noFill/>
            <a:miter lim="800000"/>
            <a:headEnd/>
            <a:tailEnd/>
          </a:ln>
        </p:spPr>
        <p:txBody>
          <a:bodyPr>
            <a:spAutoFit/>
          </a:bodyPr>
          <a:lstStyle/>
          <a:p>
            <a:r>
              <a:rPr lang="en-US" sz="2400"/>
              <a:t>Networks Vary in Size, Shape and Composition</a:t>
            </a:r>
          </a:p>
          <a:p>
            <a:endParaRPr lang="en-US" sz="2400"/>
          </a:p>
          <a:p>
            <a:r>
              <a:rPr lang="en-US" sz="2400"/>
              <a:t>From very small</a:t>
            </a:r>
          </a:p>
          <a:p>
            <a:r>
              <a:rPr lang="en-US" sz="2400"/>
              <a:t>to very large, simple to complex</a:t>
            </a:r>
          </a:p>
          <a:p>
            <a:endParaRPr lang="en-US" sz="2400"/>
          </a:p>
        </p:txBody>
      </p:sp>
      <p:sp>
        <p:nvSpPr>
          <p:cNvPr id="46085" name="TextBox 2"/>
          <p:cNvSpPr txBox="1">
            <a:spLocks noChangeArrowheads="1"/>
          </p:cNvSpPr>
          <p:nvPr/>
        </p:nvSpPr>
        <p:spPr bwMode="auto">
          <a:xfrm>
            <a:off x="228600" y="5715000"/>
            <a:ext cx="5257800" cy="600075"/>
          </a:xfrm>
          <a:prstGeom prst="rect">
            <a:avLst/>
          </a:prstGeom>
          <a:noFill/>
          <a:ln w="9525">
            <a:noFill/>
            <a:miter lim="800000"/>
            <a:headEnd/>
            <a:tailEnd/>
          </a:ln>
        </p:spPr>
        <p:txBody>
          <a:bodyPr>
            <a:spAutoFit/>
          </a:bodyPr>
          <a:lstStyle/>
          <a:p>
            <a:r>
              <a:rPr lang="en-US" sz="1100" dirty="0"/>
              <a:t>Note:  From the presentation “Evaluating Networks: Social Network Analysis” by DM Varda, 2014, University of Colorado Denver School of Public Affairs.  Reprinted with permission.    </a:t>
            </a:r>
          </a:p>
        </p:txBody>
      </p:sp>
      <p:sp>
        <p:nvSpPr>
          <p:cNvPr id="6" name="Date Placeholder 5"/>
          <p:cNvSpPr>
            <a:spLocks noGrp="1"/>
          </p:cNvSpPr>
          <p:nvPr>
            <p:ph type="dt" sz="half" idx="10"/>
          </p:nvPr>
        </p:nvSpPr>
        <p:spPr/>
        <p:txBody>
          <a:bodyPr/>
          <a:lstStyle/>
          <a:p>
            <a:pPr>
              <a:defRPr/>
            </a:pPr>
            <a:r>
              <a:rPr lang="en-US" smtClean="0"/>
              <a:t>September 2014</a:t>
            </a:r>
            <a:endParaRPr lang="en-US"/>
          </a:p>
        </p:txBody>
      </p:sp>
      <p:pic>
        <p:nvPicPr>
          <p:cNvPr id="2" name="Audio 1">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82000" y="6096000"/>
            <a:ext cx="609600" cy="609600"/>
          </a:xfrm>
          <a:prstGeom prst="rect">
            <a:avLst/>
          </a:prstGeom>
        </p:spPr>
      </p:pic>
    </p:spTree>
  </p:cSld>
  <p:clrMapOvr>
    <a:masterClrMapping/>
  </p:clrMapOvr>
  <p:transition spd="slow" advTm="264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685800"/>
          </a:xfrm>
        </p:spPr>
        <p:txBody>
          <a:bodyPr/>
          <a:lstStyle/>
          <a:p>
            <a:r>
              <a:rPr lang="en-US" sz="3600" dirty="0" smtClean="0"/>
              <a:t>Evaluating Your Network: Terms to Know</a:t>
            </a:r>
            <a:endParaRPr lang="en-US" sz="3600" dirty="0"/>
          </a:p>
        </p:txBody>
      </p:sp>
      <p:sp>
        <p:nvSpPr>
          <p:cNvPr id="3" name="Content Placeholder 2"/>
          <p:cNvSpPr>
            <a:spLocks noGrp="1"/>
          </p:cNvSpPr>
          <p:nvPr>
            <p:ph idx="1"/>
          </p:nvPr>
        </p:nvSpPr>
        <p:spPr>
          <a:xfrm>
            <a:off x="457200" y="1905001"/>
            <a:ext cx="8229600" cy="4114800"/>
          </a:xfrm>
        </p:spPr>
        <p:txBody>
          <a:bodyPr/>
          <a:lstStyle/>
          <a:p>
            <a:pPr>
              <a:buNone/>
            </a:pPr>
            <a:r>
              <a:rPr lang="en-US" sz="2400" b="1" dirty="0" smtClean="0"/>
              <a:t>Density:  </a:t>
            </a:r>
            <a:r>
              <a:rPr lang="en-US" sz="2400" dirty="0" smtClean="0"/>
              <a:t>How connected are the nodes in your network?   What is their level of connectedness?   How often do they interact?</a:t>
            </a:r>
          </a:p>
          <a:p>
            <a:pPr>
              <a:buNone/>
            </a:pPr>
            <a:r>
              <a:rPr lang="en-US" sz="2400" b="1" dirty="0" smtClean="0"/>
              <a:t>Centrality:  </a:t>
            </a:r>
            <a:r>
              <a:rPr lang="en-US" sz="2400" dirty="0" smtClean="0"/>
              <a:t>Who is at the center of the network?  One or more organizations?   Should someone be at the center who is not?</a:t>
            </a:r>
          </a:p>
          <a:p>
            <a:pPr>
              <a:buNone/>
            </a:pPr>
            <a:r>
              <a:rPr lang="en-US" sz="2400" b="1" dirty="0" smtClean="0"/>
              <a:t>Weak or Strong Ties:  </a:t>
            </a:r>
            <a:r>
              <a:rPr lang="en-US" sz="2400" dirty="0" smtClean="0"/>
              <a:t>Who is strongly linked and where are weak or fragile links?   Weak or fragile links can easily be broken.  </a:t>
            </a:r>
          </a:p>
          <a:p>
            <a:pPr>
              <a:buNone/>
            </a:pPr>
            <a:r>
              <a:rPr lang="en-US" sz="2400" b="1" dirty="0" smtClean="0"/>
              <a:t>Fragmentation:  </a:t>
            </a:r>
            <a:r>
              <a:rPr lang="en-US" sz="2400" dirty="0" smtClean="0"/>
              <a:t>Is your overall system strongly connected or do you have fragments or isolates within your network?</a:t>
            </a:r>
          </a:p>
          <a:p>
            <a:pPr>
              <a:buNone/>
            </a:pPr>
            <a:r>
              <a:rPr lang="en-US" sz="2400" b="1" dirty="0" smtClean="0"/>
              <a:t>Trust:  </a:t>
            </a:r>
            <a:r>
              <a:rPr lang="en-US" sz="2400" dirty="0" smtClean="0"/>
              <a:t>What is the level of trust within your network?  How well do individuals or organizations work together?   </a:t>
            </a:r>
            <a:endParaRPr lang="en-US" sz="2400" b="1" dirty="0"/>
          </a:p>
        </p:txBody>
      </p:sp>
      <p:sp>
        <p:nvSpPr>
          <p:cNvPr id="4" name="TextBox 3"/>
          <p:cNvSpPr txBox="1"/>
          <p:nvPr/>
        </p:nvSpPr>
        <p:spPr>
          <a:xfrm>
            <a:off x="381000" y="6172200"/>
            <a:ext cx="8382000" cy="523220"/>
          </a:xfrm>
          <a:prstGeom prst="rect">
            <a:avLst/>
          </a:prstGeom>
          <a:noFill/>
        </p:spPr>
        <p:txBody>
          <a:bodyPr wrap="square" rtlCol="0">
            <a:spAutoFit/>
          </a:bodyPr>
          <a:lstStyle/>
          <a:p>
            <a:pPr algn="ctr">
              <a:buNone/>
            </a:pPr>
            <a:r>
              <a:rPr lang="en-US" sz="1400" dirty="0" smtClean="0"/>
              <a:t>Provan KG, Veazie MA, Staten LK, and Teufel-Shone NI.  (2005).  The Use of Network Analysis to Strengthen </a:t>
            </a:r>
          </a:p>
          <a:p>
            <a:pPr algn="ctr">
              <a:buNone/>
            </a:pPr>
            <a:r>
              <a:rPr lang="en-US" sz="1400" dirty="0" smtClean="0"/>
              <a:t>Community Partnerships.  </a:t>
            </a:r>
            <a:r>
              <a:rPr lang="en-US" sz="1400" i="1" dirty="0" smtClean="0"/>
              <a:t>Public Administration Review</a:t>
            </a:r>
            <a:r>
              <a:rPr lang="en-US" sz="1400" dirty="0" smtClean="0"/>
              <a:t>.  65(5):603-613</a:t>
            </a:r>
            <a:endParaRPr lang="en-US" sz="1400" dirty="0"/>
          </a:p>
        </p:txBody>
      </p:sp>
      <p:pic>
        <p:nvPicPr>
          <p:cNvPr id="6" name="Audio 5">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82000" y="6096000"/>
            <a:ext cx="609600" cy="609600"/>
          </a:xfrm>
          <a:prstGeom prst="rect">
            <a:avLst/>
          </a:prstGeom>
        </p:spPr>
      </p:pic>
      <p:sp>
        <p:nvSpPr>
          <p:cNvPr id="7" name="Date Placeholder 6"/>
          <p:cNvSpPr>
            <a:spLocks noGrp="1"/>
          </p:cNvSpPr>
          <p:nvPr>
            <p:ph type="dt" sz="half" idx="10"/>
          </p:nvPr>
        </p:nvSpPr>
        <p:spPr/>
        <p:txBody>
          <a:bodyPr/>
          <a:lstStyle/>
          <a:p>
            <a:pPr>
              <a:defRPr/>
            </a:pPr>
            <a:r>
              <a:rPr lang="en-US" smtClean="0"/>
              <a:t>September 2014</a:t>
            </a:r>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advTm="64604"/>
    </mc:Choice>
    <mc:Fallback>
      <p:transition spd="slow" advTm="64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1676400" cy="685800"/>
          </a:xfrm>
        </p:spPr>
        <p:txBody>
          <a:bodyPr/>
          <a:lstStyle/>
          <a:p>
            <a:r>
              <a:rPr lang="en-US" sz="3600" dirty="0" smtClean="0"/>
              <a:t>Density</a:t>
            </a:r>
            <a:endParaRPr lang="en-US" sz="3600" dirty="0"/>
          </a:p>
        </p:txBody>
      </p:sp>
      <p:sp>
        <p:nvSpPr>
          <p:cNvPr id="3" name="Content Placeholder 2"/>
          <p:cNvSpPr>
            <a:spLocks noGrp="1"/>
          </p:cNvSpPr>
          <p:nvPr>
            <p:ph idx="1"/>
          </p:nvPr>
        </p:nvSpPr>
        <p:spPr>
          <a:xfrm>
            <a:off x="344214" y="1421523"/>
            <a:ext cx="5334001" cy="3733800"/>
          </a:xfrm>
        </p:spPr>
        <p:txBody>
          <a:bodyPr/>
          <a:lstStyle/>
          <a:p>
            <a:pPr marL="0" indent="0">
              <a:buNone/>
            </a:pPr>
            <a:r>
              <a:rPr lang="en-US" sz="2400" dirty="0" smtClean="0"/>
              <a:t>How connected are the nodes in your network?   What is their level of connectedness?   How often do they interact with one another?   </a:t>
            </a:r>
          </a:p>
          <a:p>
            <a:pPr marL="0" indent="0">
              <a:buNone/>
            </a:pPr>
            <a:endParaRPr lang="en-US" sz="2400" dirty="0"/>
          </a:p>
          <a:p>
            <a:pPr marL="0" indent="0">
              <a:buNone/>
            </a:pPr>
            <a:r>
              <a:rPr lang="en-US" sz="2400" dirty="0" smtClean="0"/>
              <a:t>This doesn’t tell us about the </a:t>
            </a:r>
            <a:r>
              <a:rPr lang="en-US" sz="2400" i="1" dirty="0" smtClean="0"/>
              <a:t>quality</a:t>
            </a:r>
            <a:r>
              <a:rPr lang="en-US" sz="2400" dirty="0" smtClean="0"/>
              <a:t> of the connections – just an understanding of what ties exist in relation to all that could exist.  </a:t>
            </a:r>
            <a:endParaRPr lang="en-US" sz="1000" dirty="0"/>
          </a:p>
        </p:txBody>
      </p:sp>
      <p:sp>
        <p:nvSpPr>
          <p:cNvPr id="4" name="TextBox 3"/>
          <p:cNvSpPr txBox="1"/>
          <p:nvPr/>
        </p:nvSpPr>
        <p:spPr>
          <a:xfrm>
            <a:off x="457200" y="5410200"/>
            <a:ext cx="8382000" cy="1169551"/>
          </a:xfrm>
          <a:prstGeom prst="rect">
            <a:avLst/>
          </a:prstGeom>
          <a:noFill/>
        </p:spPr>
        <p:txBody>
          <a:bodyPr wrap="square" rtlCol="0">
            <a:spAutoFit/>
          </a:bodyPr>
          <a:lstStyle/>
          <a:p>
            <a:pPr algn="ctr">
              <a:buNone/>
            </a:pPr>
            <a:r>
              <a:rPr lang="en-US" sz="1400" dirty="0"/>
              <a:t>Provan KG, </a:t>
            </a:r>
            <a:r>
              <a:rPr lang="en-US" sz="1400" dirty="0" err="1"/>
              <a:t>Veazie</a:t>
            </a:r>
            <a:r>
              <a:rPr lang="en-US" sz="1400" dirty="0"/>
              <a:t> MA, Staten LK, and </a:t>
            </a:r>
            <a:r>
              <a:rPr lang="en-US" sz="1400" dirty="0" err="1"/>
              <a:t>Teufel</a:t>
            </a:r>
            <a:r>
              <a:rPr lang="en-US" sz="1400" dirty="0"/>
              <a:t>-Shone NI.  (2005).  The Use of Network Analysis to Strengthen </a:t>
            </a:r>
          </a:p>
          <a:p>
            <a:pPr algn="ctr">
              <a:buNone/>
            </a:pPr>
            <a:r>
              <a:rPr lang="en-US" sz="1400" dirty="0"/>
              <a:t>Community Partnerships.  </a:t>
            </a:r>
            <a:r>
              <a:rPr lang="en-US" sz="1400" i="1" dirty="0"/>
              <a:t>Public Administration Review</a:t>
            </a:r>
            <a:r>
              <a:rPr lang="en-US" sz="1400" dirty="0"/>
              <a:t>.  65(5):603-613</a:t>
            </a:r>
          </a:p>
          <a:p>
            <a:pPr algn="ctr">
              <a:buNone/>
            </a:pPr>
            <a:endParaRPr lang="en-US" sz="1400" dirty="0"/>
          </a:p>
          <a:p>
            <a:pPr algn="ctr"/>
            <a:r>
              <a:rPr lang="en-US" sz="1400" dirty="0"/>
              <a:t>Illustration from the presentation “Evaluating Networks: Social Network Analysis” by DM Varda, 2014, University of Colorado Denver School of Public Affairs.  Reprinted with permission.  </a:t>
            </a:r>
          </a:p>
        </p:txBody>
      </p:sp>
      <p:pic>
        <p:nvPicPr>
          <p:cNvPr id="5" name="Picture 4"/>
          <p:cNvPicPr>
            <a:picLocks noChangeAspect="1"/>
          </p:cNvPicPr>
          <p:nvPr/>
        </p:nvPicPr>
        <p:blipFill rotWithShape="1">
          <a:blip r:embed="rId4" cstate="print"/>
          <a:srcRect l="54447" t="28556" r="20101" b="45509"/>
          <a:stretch/>
        </p:blipFill>
        <p:spPr>
          <a:xfrm>
            <a:off x="5715001" y="1447799"/>
            <a:ext cx="3124200" cy="2548689"/>
          </a:xfrm>
          <a:prstGeom prst="rect">
            <a:avLst/>
          </a:prstGeom>
        </p:spPr>
      </p:pic>
      <p:pic>
        <p:nvPicPr>
          <p:cNvPr id="9" name="Audio 8">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82000" y="6096000"/>
            <a:ext cx="609600" cy="609600"/>
          </a:xfrm>
          <a:prstGeom prst="rect">
            <a:avLst/>
          </a:prstGeom>
        </p:spPr>
      </p:pic>
      <p:sp>
        <p:nvSpPr>
          <p:cNvPr id="10" name="Date Placeholder 9"/>
          <p:cNvSpPr>
            <a:spLocks noGrp="1"/>
          </p:cNvSpPr>
          <p:nvPr>
            <p:ph type="dt" sz="half" idx="10"/>
          </p:nvPr>
        </p:nvSpPr>
        <p:spPr/>
        <p:txBody>
          <a:bodyPr/>
          <a:lstStyle/>
          <a:p>
            <a:pPr>
              <a:defRPr/>
            </a:pPr>
            <a:r>
              <a:rPr lang="en-US" smtClean="0"/>
              <a:t>September 2014</a:t>
            </a:r>
            <a:endParaRPr lang="en-US"/>
          </a:p>
        </p:txBody>
      </p:sp>
    </p:spTree>
    <p:extLst>
      <p:ext uri="{BB962C8B-B14F-4D97-AF65-F5344CB8AC3E}">
        <p14:creationId xmlns:p14="http://schemas.microsoft.com/office/powerpoint/2010/main" xmlns="" val="1720977769"/>
      </p:ext>
    </p:extLst>
  </p:cSld>
  <p:clrMapOvr>
    <a:masterClrMapping/>
  </p:clrMapOvr>
  <mc:AlternateContent xmlns:mc="http://schemas.openxmlformats.org/markup-compatibility/2006">
    <mc:Choice xmlns:p14="http://schemas.microsoft.com/office/powerpoint/2010/main" xmlns="" Requires="p14">
      <p:transition spd="slow" p14:dur="2000" advTm="74584"/>
    </mc:Choice>
    <mc:Fallback>
      <p:transition spd="slow" advTm="74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Systems Integration 01_29_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7F929A12D6D41429F218746B9FE4ECD" ma:contentTypeVersion="1" ma:contentTypeDescription="Create a new document." ma:contentTypeScope="" ma:versionID="f4dfcef764b2300ff9945d9fb02b01ec">
  <xsd:schema xmlns:xsd="http://www.w3.org/2001/XMLSchema" xmlns:xs="http://www.w3.org/2001/XMLSchema" xmlns:p="http://schemas.microsoft.com/office/2006/metadata/properties" xmlns:ns1="http://schemas.microsoft.com/sharepoint/v3" targetNamespace="http://schemas.microsoft.com/office/2006/metadata/properties" ma:root="true" ma:fieldsID="af800a536deda50a018f3a1ef5619ead"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74169607-D0ED-4C2F-BB63-FE2119137A90}"/>
</file>

<file path=customXml/itemProps2.xml><?xml version="1.0" encoding="utf-8"?>
<ds:datastoreItem xmlns:ds="http://schemas.openxmlformats.org/officeDocument/2006/customXml" ds:itemID="{405A1DF4-23EF-4889-84EA-D8F0E80211F7}"/>
</file>

<file path=customXml/itemProps3.xml><?xml version="1.0" encoding="utf-8"?>
<ds:datastoreItem xmlns:ds="http://schemas.openxmlformats.org/officeDocument/2006/customXml" ds:itemID="{79D7673B-4DBB-470D-B1C5-94429BC432EE}"/>
</file>

<file path=docProps/app.xml><?xml version="1.0" encoding="utf-8"?>
<Properties xmlns="http://schemas.openxmlformats.org/officeDocument/2006/extended-properties" xmlns:vt="http://schemas.openxmlformats.org/officeDocument/2006/docPropsVTypes">
  <Template>Systems Integration 01_29_14</Template>
  <TotalTime>633</TotalTime>
  <Words>6136</Words>
  <Application>Microsoft Office PowerPoint</Application>
  <PresentationFormat>On-screen Show (4:3)</PresentationFormat>
  <Paragraphs>376</Paragraphs>
  <Slides>26</Slides>
  <Notes>26</Notes>
  <HiddenSlides>0</HiddenSlides>
  <MMClips>26</MMClips>
  <ScaleCrop>false</ScaleCrop>
  <HeadingPairs>
    <vt:vector size="4" baseType="variant">
      <vt:variant>
        <vt:lpstr>Theme</vt:lpstr>
      </vt:variant>
      <vt:variant>
        <vt:i4>3</vt:i4>
      </vt:variant>
      <vt:variant>
        <vt:lpstr>Slide Titles</vt:lpstr>
      </vt:variant>
      <vt:variant>
        <vt:i4>26</vt:i4>
      </vt:variant>
    </vt:vector>
  </HeadingPairs>
  <TitlesOfParts>
    <vt:vector size="29" baseType="lpstr">
      <vt:lpstr>Systems Integration 01_29_14</vt:lpstr>
      <vt:lpstr>1_Office Theme</vt:lpstr>
      <vt:lpstr>2_Office Theme</vt:lpstr>
      <vt:lpstr>Network Analysis in MCH Practice</vt:lpstr>
      <vt:lpstr>Learning Objectives</vt:lpstr>
      <vt:lpstr>Slide 3</vt:lpstr>
      <vt:lpstr>Why Network Analysis?</vt:lpstr>
      <vt:lpstr>Network Analysis Defined</vt:lpstr>
      <vt:lpstr>Network analysis – used to …</vt:lpstr>
      <vt:lpstr>Network Mapping &amp; Analysis </vt:lpstr>
      <vt:lpstr>Evaluating Your Network: Terms to Know</vt:lpstr>
      <vt:lpstr>Density</vt:lpstr>
      <vt:lpstr>Centrality</vt:lpstr>
      <vt:lpstr>Weak or Strong Ties?</vt:lpstr>
      <vt:lpstr>Fragmentation and Isolates</vt:lpstr>
      <vt:lpstr>Trust</vt:lpstr>
      <vt:lpstr>Why Network Analysis?</vt:lpstr>
      <vt:lpstr>Why Network Analysis?</vt:lpstr>
      <vt:lpstr>Slide 16</vt:lpstr>
      <vt:lpstr>Part C Network</vt:lpstr>
      <vt:lpstr>Network Analysis Example</vt:lpstr>
      <vt:lpstr>Network Analysis Example</vt:lpstr>
      <vt:lpstr>Slide 20</vt:lpstr>
      <vt:lpstr>The PARTNER Tool</vt:lpstr>
      <vt:lpstr>PARTNER:  http://www.partnertool.net/</vt:lpstr>
      <vt:lpstr>More Readings</vt:lpstr>
      <vt:lpstr>Some Additional Resources</vt:lpstr>
      <vt:lpstr>Articles for additional reading</vt:lpstr>
      <vt:lpstr>Slide 26</vt:lpstr>
    </vt:vector>
  </TitlesOfParts>
  <Company>University of Kentucky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Lorie</dc:creator>
  <cp:lastModifiedBy>JTeel</cp:lastModifiedBy>
  <cp:revision>91</cp:revision>
  <cp:lastPrinted>2014-09-13T23:42:33Z</cp:lastPrinted>
  <dcterms:created xsi:type="dcterms:W3CDTF">2014-09-02T16:53:38Z</dcterms:created>
  <dcterms:modified xsi:type="dcterms:W3CDTF">2014-12-16T14:32:41Z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0x01010017F929A12D6D41429F218746B9FE4ECD</vt:lpwstr>
  </property>
</Properties>
</file>